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330" r:id="rId2"/>
    <p:sldId id="328" r:id="rId3"/>
    <p:sldId id="329" r:id="rId4"/>
    <p:sldId id="336" r:id="rId5"/>
    <p:sldId id="333" r:id="rId6"/>
    <p:sldId id="334" r:id="rId7"/>
    <p:sldId id="335" r:id="rId8"/>
    <p:sldId id="332" r:id="rId9"/>
    <p:sldId id="331" r:id="rId10"/>
    <p:sldId id="325" r:id="rId11"/>
    <p:sldId id="304" r:id="rId12"/>
    <p:sldId id="305" r:id="rId13"/>
    <p:sldId id="306" r:id="rId14"/>
    <p:sldId id="308" r:id="rId15"/>
    <p:sldId id="309" r:id="rId16"/>
    <p:sldId id="337" r:id="rId17"/>
    <p:sldId id="316" r:id="rId18"/>
    <p:sldId id="307" r:id="rId19"/>
    <p:sldId id="296" r:id="rId20"/>
    <p:sldId id="297" r:id="rId21"/>
    <p:sldId id="298" r:id="rId22"/>
    <p:sldId id="299" r:id="rId23"/>
    <p:sldId id="300" r:id="rId24"/>
    <p:sldId id="301" r:id="rId25"/>
    <p:sldId id="302" r:id="rId26"/>
  </p:sldIdLst>
  <p:sldSz cx="9144000" cy="6858000" type="screen4x3"/>
  <p:notesSz cx="6797675" cy="9926638"/>
  <p:defaultTextStyle>
    <a:defPPr>
      <a:defRPr lang="en-NZ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CC0000"/>
        </a:solidFill>
        <a:latin typeface="Arial" charset="0"/>
        <a:ea typeface="ＭＳ Ｐゴシック" pitchFamily="1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CC0000"/>
        </a:solidFill>
        <a:latin typeface="Arial" charset="0"/>
        <a:ea typeface="ＭＳ Ｐゴシック" pitchFamily="1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CC0000"/>
        </a:solidFill>
        <a:latin typeface="Arial" charset="0"/>
        <a:ea typeface="ＭＳ Ｐゴシック" pitchFamily="1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CC0000"/>
        </a:solidFill>
        <a:latin typeface="Arial" charset="0"/>
        <a:ea typeface="ＭＳ Ｐゴシック" pitchFamily="1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CC0000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600" b="1" kern="1200">
        <a:solidFill>
          <a:srgbClr val="CC0000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1600" b="1" kern="1200">
        <a:solidFill>
          <a:srgbClr val="CC0000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1600" b="1" kern="1200">
        <a:solidFill>
          <a:srgbClr val="CC0000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1600" b="1" kern="1200">
        <a:solidFill>
          <a:srgbClr val="CC0000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ADC"/>
    <a:srgbClr val="EEEFD1"/>
    <a:srgbClr val="FFFFCC"/>
    <a:srgbClr val="CC0000"/>
    <a:srgbClr val="6C6C6C"/>
    <a:srgbClr val="9B9B9B"/>
    <a:srgbClr val="6E0000"/>
    <a:srgbClr val="FF0F0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28" autoAdjust="0"/>
    <p:restoredTop sz="94576" autoAdjust="0"/>
  </p:normalViewPr>
  <p:slideViewPr>
    <p:cSldViewPr snapToGrid="0">
      <p:cViewPr varScale="1">
        <p:scale>
          <a:sx n="88" d="100"/>
          <a:sy n="88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2916" y="-114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0E8629-BDC0-466A-AD71-5B498331711B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755C50C6-0BC6-4B1D-879D-D9091F2F0315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NZ" sz="1600" dirty="0" smtClean="0">
              <a:solidFill>
                <a:sysClr val="windowText" lastClr="000000"/>
              </a:solidFill>
            </a:rPr>
            <a:t>Cluster governance &amp; management</a:t>
          </a:r>
          <a:endParaRPr lang="en-NZ" sz="1600" dirty="0">
            <a:solidFill>
              <a:sysClr val="windowText" lastClr="000000"/>
            </a:solidFill>
          </a:endParaRPr>
        </a:p>
      </dgm:t>
    </dgm:pt>
    <dgm:pt modelId="{2983DC2F-8623-4E7D-819C-09427E86A692}" type="parTrans" cxnId="{8A33A149-FE9A-4BFB-879F-8F43C86E68AD}">
      <dgm:prSet/>
      <dgm:spPr/>
      <dgm:t>
        <a:bodyPr/>
        <a:lstStyle/>
        <a:p>
          <a:endParaRPr lang="en-NZ"/>
        </a:p>
      </dgm:t>
    </dgm:pt>
    <dgm:pt modelId="{2101B169-4F68-4D01-866E-47196B495EB6}" type="sibTrans" cxnId="{8A33A149-FE9A-4BFB-879F-8F43C86E68AD}">
      <dgm:prSet/>
      <dgm:spPr/>
      <dgm:t>
        <a:bodyPr/>
        <a:lstStyle/>
        <a:p>
          <a:endParaRPr lang="en-NZ"/>
        </a:p>
      </dgm:t>
    </dgm:pt>
    <dgm:pt modelId="{C5DC43AB-D40E-4F3B-B216-F5C761FF9BAC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NZ" sz="1600" dirty="0" smtClean="0">
              <a:solidFill>
                <a:sysClr val="windowText" lastClr="000000"/>
              </a:solidFill>
            </a:rPr>
            <a:t>Cluster processes and systems</a:t>
          </a:r>
          <a:endParaRPr lang="en-NZ" sz="1600" dirty="0">
            <a:solidFill>
              <a:sysClr val="windowText" lastClr="000000"/>
            </a:solidFill>
          </a:endParaRPr>
        </a:p>
      </dgm:t>
    </dgm:pt>
    <dgm:pt modelId="{3E291534-FD2E-43BF-91CE-50F0FDEF48A9}" type="parTrans" cxnId="{552D758D-E8C8-4D64-88A5-3812D114A733}">
      <dgm:prSet/>
      <dgm:spPr/>
      <dgm:t>
        <a:bodyPr/>
        <a:lstStyle/>
        <a:p>
          <a:endParaRPr lang="en-NZ"/>
        </a:p>
      </dgm:t>
    </dgm:pt>
    <dgm:pt modelId="{03B55A8D-3899-4884-8901-6E3BBA992090}" type="sibTrans" cxnId="{552D758D-E8C8-4D64-88A5-3812D114A733}">
      <dgm:prSet/>
      <dgm:spPr/>
      <dgm:t>
        <a:bodyPr/>
        <a:lstStyle/>
        <a:p>
          <a:endParaRPr lang="en-NZ"/>
        </a:p>
      </dgm:t>
    </dgm:pt>
    <dgm:pt modelId="{91EC1279-A445-4D2A-B879-B3BC872674BF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NZ" sz="1600" dirty="0" smtClean="0">
              <a:solidFill>
                <a:sysClr val="windowText" lastClr="000000"/>
              </a:solidFill>
            </a:rPr>
            <a:t>RTLB practice </a:t>
          </a:r>
          <a:endParaRPr lang="en-NZ" sz="1600" dirty="0">
            <a:solidFill>
              <a:sysClr val="windowText" lastClr="000000"/>
            </a:solidFill>
          </a:endParaRPr>
        </a:p>
      </dgm:t>
    </dgm:pt>
    <dgm:pt modelId="{305669A9-95A3-4990-A5E8-112CD1F73E8C}" type="parTrans" cxnId="{BB4E9A95-8892-4FF5-86DF-9A94794FE88C}">
      <dgm:prSet/>
      <dgm:spPr/>
      <dgm:t>
        <a:bodyPr/>
        <a:lstStyle/>
        <a:p>
          <a:endParaRPr lang="en-NZ"/>
        </a:p>
      </dgm:t>
    </dgm:pt>
    <dgm:pt modelId="{CA24E9F1-0626-41E2-8E22-48CBD982FA34}" type="sibTrans" cxnId="{BB4E9A95-8892-4FF5-86DF-9A94794FE88C}">
      <dgm:prSet/>
      <dgm:spPr/>
      <dgm:t>
        <a:bodyPr/>
        <a:lstStyle/>
        <a:p>
          <a:endParaRPr lang="en-NZ"/>
        </a:p>
      </dgm:t>
    </dgm:pt>
    <dgm:pt modelId="{13580390-F224-490A-B259-775F9BCC913A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NZ" sz="1800" dirty="0" smtClean="0">
              <a:solidFill>
                <a:sysClr val="windowText" lastClr="000000"/>
              </a:solidFill>
            </a:rPr>
            <a:t>Learners and achievement</a:t>
          </a:r>
          <a:endParaRPr lang="en-NZ" sz="1800" dirty="0">
            <a:solidFill>
              <a:sysClr val="windowText" lastClr="000000"/>
            </a:solidFill>
          </a:endParaRPr>
        </a:p>
      </dgm:t>
    </dgm:pt>
    <dgm:pt modelId="{99A9369A-CE7C-4F76-A67F-5BA3E29A3F76}" type="parTrans" cxnId="{8FA474B4-81D2-41F9-93C9-E9C454847DE9}">
      <dgm:prSet/>
      <dgm:spPr/>
      <dgm:t>
        <a:bodyPr/>
        <a:lstStyle/>
        <a:p>
          <a:endParaRPr lang="en-NZ"/>
        </a:p>
      </dgm:t>
    </dgm:pt>
    <dgm:pt modelId="{6B646C96-0034-4114-9521-6F274C7B3748}" type="sibTrans" cxnId="{8FA474B4-81D2-41F9-93C9-E9C454847DE9}">
      <dgm:prSet/>
      <dgm:spPr/>
      <dgm:t>
        <a:bodyPr/>
        <a:lstStyle/>
        <a:p>
          <a:endParaRPr lang="en-NZ"/>
        </a:p>
      </dgm:t>
    </dgm:pt>
    <dgm:pt modelId="{9087E695-42D1-4F00-ABC7-8612C76BC675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NZ" sz="1600" dirty="0" smtClean="0">
              <a:solidFill>
                <a:schemeClr val="tx1"/>
              </a:solidFill>
            </a:rPr>
            <a:t>With others &amp; Community, Whanau, Iwi </a:t>
          </a:r>
          <a:endParaRPr lang="en-NZ" sz="1600" dirty="0">
            <a:solidFill>
              <a:schemeClr val="tx1"/>
            </a:solidFill>
          </a:endParaRPr>
        </a:p>
      </dgm:t>
    </dgm:pt>
    <dgm:pt modelId="{EF5B0FFB-2E22-4360-AD2F-88F7F4570B57}" type="parTrans" cxnId="{D3A84E6D-9161-4A5F-B440-35E787DD98C4}">
      <dgm:prSet/>
      <dgm:spPr/>
      <dgm:t>
        <a:bodyPr/>
        <a:lstStyle/>
        <a:p>
          <a:endParaRPr lang="en-NZ"/>
        </a:p>
      </dgm:t>
    </dgm:pt>
    <dgm:pt modelId="{07B55D5F-D142-454A-B001-0C2FF73C4EF9}" type="sibTrans" cxnId="{D3A84E6D-9161-4A5F-B440-35E787DD98C4}">
      <dgm:prSet/>
      <dgm:spPr/>
      <dgm:t>
        <a:bodyPr/>
        <a:lstStyle/>
        <a:p>
          <a:endParaRPr lang="en-NZ"/>
        </a:p>
      </dgm:t>
    </dgm:pt>
    <dgm:pt modelId="{58E8C959-66C4-4B3F-97FA-95819D4CFF5B}" type="pres">
      <dgm:prSet presAssocID="{2F0E8629-BDC0-466A-AD71-5B498331711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AAD591D0-2595-40EA-9FF2-F4C16C102E5B}" type="pres">
      <dgm:prSet presAssocID="{2F0E8629-BDC0-466A-AD71-5B498331711B}" presName="comp1" presStyleCnt="0"/>
      <dgm:spPr/>
    </dgm:pt>
    <dgm:pt modelId="{B9B21ABA-3EB3-4BF1-880F-B72F734718F6}" type="pres">
      <dgm:prSet presAssocID="{2F0E8629-BDC0-466A-AD71-5B498331711B}" presName="circle1" presStyleLbl="node1" presStyleIdx="0" presStyleCnt="5" custScaleX="110919" custLinFactNeighborX="-3633" custLinFactNeighborY="484"/>
      <dgm:spPr/>
      <dgm:t>
        <a:bodyPr/>
        <a:lstStyle/>
        <a:p>
          <a:endParaRPr lang="en-NZ"/>
        </a:p>
      </dgm:t>
    </dgm:pt>
    <dgm:pt modelId="{906AE6FB-25CD-4C37-8838-2B4E9FD880B3}" type="pres">
      <dgm:prSet presAssocID="{2F0E8629-BDC0-466A-AD71-5B498331711B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586AFDD0-46A3-48B8-9665-F0273D7E8CF0}" type="pres">
      <dgm:prSet presAssocID="{2F0E8629-BDC0-466A-AD71-5B498331711B}" presName="comp2" presStyleCnt="0"/>
      <dgm:spPr/>
    </dgm:pt>
    <dgm:pt modelId="{CDBDDDC1-5BBA-4239-A666-853B1E87BEB2}" type="pres">
      <dgm:prSet presAssocID="{2F0E8629-BDC0-466A-AD71-5B498331711B}" presName="circle2" presStyleLbl="node1" presStyleIdx="1" presStyleCnt="5" custScaleY="107958"/>
      <dgm:spPr/>
      <dgm:t>
        <a:bodyPr/>
        <a:lstStyle/>
        <a:p>
          <a:endParaRPr lang="en-NZ"/>
        </a:p>
      </dgm:t>
    </dgm:pt>
    <dgm:pt modelId="{31D84FB5-8E15-436B-B764-86757E460E99}" type="pres">
      <dgm:prSet presAssocID="{2F0E8629-BDC0-466A-AD71-5B498331711B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DDC5646F-425C-4A17-A378-F636A1363953}" type="pres">
      <dgm:prSet presAssocID="{2F0E8629-BDC0-466A-AD71-5B498331711B}" presName="comp3" presStyleCnt="0"/>
      <dgm:spPr/>
    </dgm:pt>
    <dgm:pt modelId="{9445299F-819D-4A32-9DF6-C79E61465D91}" type="pres">
      <dgm:prSet presAssocID="{2F0E8629-BDC0-466A-AD71-5B498331711B}" presName="circle3" presStyleLbl="node1" presStyleIdx="2" presStyleCnt="5" custScaleY="102610"/>
      <dgm:spPr/>
      <dgm:t>
        <a:bodyPr/>
        <a:lstStyle/>
        <a:p>
          <a:endParaRPr lang="en-NZ"/>
        </a:p>
      </dgm:t>
    </dgm:pt>
    <dgm:pt modelId="{15A662B3-FF27-4177-84A9-9629AD42F4E2}" type="pres">
      <dgm:prSet presAssocID="{2F0E8629-BDC0-466A-AD71-5B498331711B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F9EF281C-C213-4BC1-A6D1-E7E5859EDD81}" type="pres">
      <dgm:prSet presAssocID="{2F0E8629-BDC0-466A-AD71-5B498331711B}" presName="comp4" presStyleCnt="0"/>
      <dgm:spPr/>
    </dgm:pt>
    <dgm:pt modelId="{5BFE113B-5F0C-4185-8951-34868BCCD5CC}" type="pres">
      <dgm:prSet presAssocID="{2F0E8629-BDC0-466A-AD71-5B498331711B}" presName="circle4" presStyleLbl="node1" presStyleIdx="3" presStyleCnt="5"/>
      <dgm:spPr/>
      <dgm:t>
        <a:bodyPr/>
        <a:lstStyle/>
        <a:p>
          <a:endParaRPr lang="en-NZ"/>
        </a:p>
      </dgm:t>
    </dgm:pt>
    <dgm:pt modelId="{350A71A4-5F66-4B4B-9FEF-74C059CDA860}" type="pres">
      <dgm:prSet presAssocID="{2F0E8629-BDC0-466A-AD71-5B498331711B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D3B49B2E-8AE3-4957-9B18-BA0C5E36800C}" type="pres">
      <dgm:prSet presAssocID="{2F0E8629-BDC0-466A-AD71-5B498331711B}" presName="comp5" presStyleCnt="0"/>
      <dgm:spPr/>
    </dgm:pt>
    <dgm:pt modelId="{656F6A61-D930-4D9E-B6F1-05BD358910C4}" type="pres">
      <dgm:prSet presAssocID="{2F0E8629-BDC0-466A-AD71-5B498331711B}" presName="circle5" presStyleLbl="node1" presStyleIdx="4" presStyleCnt="5" custScaleX="127144" custLinFactNeighborX="1816" custLinFactNeighborY="2422"/>
      <dgm:spPr/>
      <dgm:t>
        <a:bodyPr/>
        <a:lstStyle/>
        <a:p>
          <a:endParaRPr lang="en-NZ"/>
        </a:p>
      </dgm:t>
    </dgm:pt>
    <dgm:pt modelId="{07FA3D52-229D-4FE8-85CF-F520E25CE3AE}" type="pres">
      <dgm:prSet presAssocID="{2F0E8629-BDC0-466A-AD71-5B498331711B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5B376DC7-4E22-4980-8B81-D139E89C04FB}" type="presOf" srcId="{13580390-F224-490A-B259-775F9BCC913A}" destId="{07FA3D52-229D-4FE8-85CF-F520E25CE3AE}" srcOrd="1" destOrd="0" presId="urn:microsoft.com/office/officeart/2005/8/layout/venn2"/>
    <dgm:cxn modelId="{A2B3A48A-F21B-489B-86C0-560FF05DA8D6}" type="presOf" srcId="{91EC1279-A445-4D2A-B879-B3BC872674BF}" destId="{5BFE113B-5F0C-4185-8951-34868BCCD5CC}" srcOrd="0" destOrd="0" presId="urn:microsoft.com/office/officeart/2005/8/layout/venn2"/>
    <dgm:cxn modelId="{650BF2F2-FBCB-4D1A-A4E7-280B98D71EC0}" type="presOf" srcId="{13580390-F224-490A-B259-775F9BCC913A}" destId="{656F6A61-D930-4D9E-B6F1-05BD358910C4}" srcOrd="0" destOrd="0" presId="urn:microsoft.com/office/officeart/2005/8/layout/venn2"/>
    <dgm:cxn modelId="{B346244B-56DB-48A8-8E20-1507E16E8837}" type="presOf" srcId="{755C50C6-0BC6-4B1D-879D-D9091F2F0315}" destId="{CDBDDDC1-5BBA-4239-A666-853B1E87BEB2}" srcOrd="0" destOrd="0" presId="urn:microsoft.com/office/officeart/2005/8/layout/venn2"/>
    <dgm:cxn modelId="{A493C478-39F1-433C-840E-C8F53B755F8C}" type="presOf" srcId="{9087E695-42D1-4F00-ABC7-8612C76BC675}" destId="{906AE6FB-25CD-4C37-8838-2B4E9FD880B3}" srcOrd="1" destOrd="0" presId="urn:microsoft.com/office/officeart/2005/8/layout/venn2"/>
    <dgm:cxn modelId="{8A33A149-FE9A-4BFB-879F-8F43C86E68AD}" srcId="{2F0E8629-BDC0-466A-AD71-5B498331711B}" destId="{755C50C6-0BC6-4B1D-879D-D9091F2F0315}" srcOrd="1" destOrd="0" parTransId="{2983DC2F-8623-4E7D-819C-09427E86A692}" sibTransId="{2101B169-4F68-4D01-866E-47196B495EB6}"/>
    <dgm:cxn modelId="{BB4E9A95-8892-4FF5-86DF-9A94794FE88C}" srcId="{2F0E8629-BDC0-466A-AD71-5B498331711B}" destId="{91EC1279-A445-4D2A-B879-B3BC872674BF}" srcOrd="3" destOrd="0" parTransId="{305669A9-95A3-4990-A5E8-112CD1F73E8C}" sibTransId="{CA24E9F1-0626-41E2-8E22-48CBD982FA34}"/>
    <dgm:cxn modelId="{8FA474B4-81D2-41F9-93C9-E9C454847DE9}" srcId="{2F0E8629-BDC0-466A-AD71-5B498331711B}" destId="{13580390-F224-490A-B259-775F9BCC913A}" srcOrd="4" destOrd="0" parTransId="{99A9369A-CE7C-4F76-A67F-5BA3E29A3F76}" sibTransId="{6B646C96-0034-4114-9521-6F274C7B3748}"/>
    <dgm:cxn modelId="{F81A3D64-7C08-41A7-8101-2EC63C1E328C}" type="presOf" srcId="{755C50C6-0BC6-4B1D-879D-D9091F2F0315}" destId="{31D84FB5-8E15-436B-B764-86757E460E99}" srcOrd="1" destOrd="0" presId="urn:microsoft.com/office/officeart/2005/8/layout/venn2"/>
    <dgm:cxn modelId="{7C7E0077-0C24-45A7-97B1-2DFE365CD1BB}" type="presOf" srcId="{9087E695-42D1-4F00-ABC7-8612C76BC675}" destId="{B9B21ABA-3EB3-4BF1-880F-B72F734718F6}" srcOrd="0" destOrd="0" presId="urn:microsoft.com/office/officeart/2005/8/layout/venn2"/>
    <dgm:cxn modelId="{92E20B9E-44FA-4B01-B510-31145D6AACB8}" type="presOf" srcId="{91EC1279-A445-4D2A-B879-B3BC872674BF}" destId="{350A71A4-5F66-4B4B-9FEF-74C059CDA860}" srcOrd="1" destOrd="0" presId="urn:microsoft.com/office/officeart/2005/8/layout/venn2"/>
    <dgm:cxn modelId="{D3A84E6D-9161-4A5F-B440-35E787DD98C4}" srcId="{2F0E8629-BDC0-466A-AD71-5B498331711B}" destId="{9087E695-42D1-4F00-ABC7-8612C76BC675}" srcOrd="0" destOrd="0" parTransId="{EF5B0FFB-2E22-4360-AD2F-88F7F4570B57}" sibTransId="{07B55D5F-D142-454A-B001-0C2FF73C4EF9}"/>
    <dgm:cxn modelId="{693E4973-7243-4A35-9E92-11A4BE88D7C8}" type="presOf" srcId="{2F0E8629-BDC0-466A-AD71-5B498331711B}" destId="{58E8C959-66C4-4B3F-97FA-95819D4CFF5B}" srcOrd="0" destOrd="0" presId="urn:microsoft.com/office/officeart/2005/8/layout/venn2"/>
    <dgm:cxn modelId="{440F6157-08ED-4F75-8526-2F3071C5549D}" type="presOf" srcId="{C5DC43AB-D40E-4F3B-B216-F5C761FF9BAC}" destId="{15A662B3-FF27-4177-84A9-9629AD42F4E2}" srcOrd="1" destOrd="0" presId="urn:microsoft.com/office/officeart/2005/8/layout/venn2"/>
    <dgm:cxn modelId="{552D758D-E8C8-4D64-88A5-3812D114A733}" srcId="{2F0E8629-BDC0-466A-AD71-5B498331711B}" destId="{C5DC43AB-D40E-4F3B-B216-F5C761FF9BAC}" srcOrd="2" destOrd="0" parTransId="{3E291534-FD2E-43BF-91CE-50F0FDEF48A9}" sibTransId="{03B55A8D-3899-4884-8901-6E3BBA992090}"/>
    <dgm:cxn modelId="{D7885E38-AD3E-4ECE-9C78-0EA3E9452440}" type="presOf" srcId="{C5DC43AB-D40E-4F3B-B216-F5C761FF9BAC}" destId="{9445299F-819D-4A32-9DF6-C79E61465D91}" srcOrd="0" destOrd="0" presId="urn:microsoft.com/office/officeart/2005/8/layout/venn2"/>
    <dgm:cxn modelId="{C5CE4C43-CB25-47C4-B677-CE52FC7D9F82}" type="presParOf" srcId="{58E8C959-66C4-4B3F-97FA-95819D4CFF5B}" destId="{AAD591D0-2595-40EA-9FF2-F4C16C102E5B}" srcOrd="0" destOrd="0" presId="urn:microsoft.com/office/officeart/2005/8/layout/venn2"/>
    <dgm:cxn modelId="{B5E2BE96-57AF-4289-80DC-11CEF80E1CCE}" type="presParOf" srcId="{AAD591D0-2595-40EA-9FF2-F4C16C102E5B}" destId="{B9B21ABA-3EB3-4BF1-880F-B72F734718F6}" srcOrd="0" destOrd="0" presId="urn:microsoft.com/office/officeart/2005/8/layout/venn2"/>
    <dgm:cxn modelId="{4249A48E-9EF0-44D2-917B-9E3255E96841}" type="presParOf" srcId="{AAD591D0-2595-40EA-9FF2-F4C16C102E5B}" destId="{906AE6FB-25CD-4C37-8838-2B4E9FD880B3}" srcOrd="1" destOrd="0" presId="urn:microsoft.com/office/officeart/2005/8/layout/venn2"/>
    <dgm:cxn modelId="{7D1F126F-069B-47E0-8C60-901B8177CF32}" type="presParOf" srcId="{58E8C959-66C4-4B3F-97FA-95819D4CFF5B}" destId="{586AFDD0-46A3-48B8-9665-F0273D7E8CF0}" srcOrd="1" destOrd="0" presId="urn:microsoft.com/office/officeart/2005/8/layout/venn2"/>
    <dgm:cxn modelId="{ADB83274-F552-4459-B235-92F82235ABAE}" type="presParOf" srcId="{586AFDD0-46A3-48B8-9665-F0273D7E8CF0}" destId="{CDBDDDC1-5BBA-4239-A666-853B1E87BEB2}" srcOrd="0" destOrd="0" presId="urn:microsoft.com/office/officeart/2005/8/layout/venn2"/>
    <dgm:cxn modelId="{4FD49027-8482-4251-94C0-3382E7E77275}" type="presParOf" srcId="{586AFDD0-46A3-48B8-9665-F0273D7E8CF0}" destId="{31D84FB5-8E15-436B-B764-86757E460E99}" srcOrd="1" destOrd="0" presId="urn:microsoft.com/office/officeart/2005/8/layout/venn2"/>
    <dgm:cxn modelId="{250699A9-62E8-4D6C-8706-68DF2E247E71}" type="presParOf" srcId="{58E8C959-66C4-4B3F-97FA-95819D4CFF5B}" destId="{DDC5646F-425C-4A17-A378-F636A1363953}" srcOrd="2" destOrd="0" presId="urn:microsoft.com/office/officeart/2005/8/layout/venn2"/>
    <dgm:cxn modelId="{A54C3025-F6EA-4116-97B4-D49AF22C1537}" type="presParOf" srcId="{DDC5646F-425C-4A17-A378-F636A1363953}" destId="{9445299F-819D-4A32-9DF6-C79E61465D91}" srcOrd="0" destOrd="0" presId="urn:microsoft.com/office/officeart/2005/8/layout/venn2"/>
    <dgm:cxn modelId="{0A2EEA7D-2577-4AA8-8085-941DCE23B2FD}" type="presParOf" srcId="{DDC5646F-425C-4A17-A378-F636A1363953}" destId="{15A662B3-FF27-4177-84A9-9629AD42F4E2}" srcOrd="1" destOrd="0" presId="urn:microsoft.com/office/officeart/2005/8/layout/venn2"/>
    <dgm:cxn modelId="{57311011-58BE-468D-B808-F45F868A7776}" type="presParOf" srcId="{58E8C959-66C4-4B3F-97FA-95819D4CFF5B}" destId="{F9EF281C-C213-4BC1-A6D1-E7E5859EDD81}" srcOrd="3" destOrd="0" presId="urn:microsoft.com/office/officeart/2005/8/layout/venn2"/>
    <dgm:cxn modelId="{0A202D7D-7B94-4D4E-B37E-CE06B4A5D89D}" type="presParOf" srcId="{F9EF281C-C213-4BC1-A6D1-E7E5859EDD81}" destId="{5BFE113B-5F0C-4185-8951-34868BCCD5CC}" srcOrd="0" destOrd="0" presId="urn:microsoft.com/office/officeart/2005/8/layout/venn2"/>
    <dgm:cxn modelId="{52FC26FA-2BB3-463A-A343-0E52159E49CE}" type="presParOf" srcId="{F9EF281C-C213-4BC1-A6D1-E7E5859EDD81}" destId="{350A71A4-5F66-4B4B-9FEF-74C059CDA860}" srcOrd="1" destOrd="0" presId="urn:microsoft.com/office/officeart/2005/8/layout/venn2"/>
    <dgm:cxn modelId="{6EA06168-403F-40B1-8879-033F6C21D2CC}" type="presParOf" srcId="{58E8C959-66C4-4B3F-97FA-95819D4CFF5B}" destId="{D3B49B2E-8AE3-4957-9B18-BA0C5E36800C}" srcOrd="4" destOrd="0" presId="urn:microsoft.com/office/officeart/2005/8/layout/venn2"/>
    <dgm:cxn modelId="{68ED14C3-4516-4C6C-81F1-86DB3F9E5F5A}" type="presParOf" srcId="{D3B49B2E-8AE3-4957-9B18-BA0C5E36800C}" destId="{656F6A61-D930-4D9E-B6F1-05BD358910C4}" srcOrd="0" destOrd="0" presId="urn:microsoft.com/office/officeart/2005/8/layout/venn2"/>
    <dgm:cxn modelId="{B5D7CEE9-CC96-4FB8-AEAB-354C3347DFF6}" type="presParOf" srcId="{D3B49B2E-8AE3-4957-9B18-BA0C5E36800C}" destId="{07FA3D52-229D-4FE8-85CF-F520E25CE3A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B21ABA-3EB3-4BF1-880F-B72F734718F6}">
      <dsp:nvSpPr>
        <dsp:cNvPr id="0" name=""/>
        <dsp:cNvSpPr/>
      </dsp:nvSpPr>
      <dsp:spPr>
        <a:xfrm>
          <a:off x="972319" y="-64191"/>
          <a:ext cx="5898562" cy="5317900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600" kern="1200" dirty="0" smtClean="0">
              <a:solidFill>
                <a:schemeClr val="tx1"/>
              </a:solidFill>
            </a:rPr>
            <a:t>With others &amp; Community, Whanau, Iwi </a:t>
          </a:r>
          <a:endParaRPr lang="en-NZ" sz="1600" kern="1200" dirty="0">
            <a:solidFill>
              <a:schemeClr val="tx1"/>
            </a:solidFill>
          </a:endParaRPr>
        </a:p>
      </dsp:txBody>
      <dsp:txXfrm>
        <a:off x="2815620" y="201703"/>
        <a:ext cx="2211960" cy="531790"/>
      </dsp:txXfrm>
    </dsp:sp>
    <dsp:sp modelId="{CDBDDDC1-5BBA-4239-A666-853B1E87BEB2}">
      <dsp:nvSpPr>
        <dsp:cNvPr id="0" name=""/>
        <dsp:cNvSpPr/>
      </dsp:nvSpPr>
      <dsp:spPr>
        <a:xfrm>
          <a:off x="1854692" y="527896"/>
          <a:ext cx="4520215" cy="4879934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600" kern="1200" dirty="0" smtClean="0">
              <a:solidFill>
                <a:sysClr val="windowText" lastClr="000000"/>
              </a:solidFill>
            </a:rPr>
            <a:t>Cluster governance &amp; management</a:t>
          </a:r>
          <a:endParaRPr lang="en-NZ" sz="1600" kern="1200" dirty="0">
            <a:solidFill>
              <a:sysClr val="windowText" lastClr="000000"/>
            </a:solidFill>
          </a:endParaRPr>
        </a:p>
      </dsp:txBody>
      <dsp:txXfrm>
        <a:off x="3140128" y="808492"/>
        <a:ext cx="1949343" cy="561192"/>
      </dsp:txXfrm>
    </dsp:sp>
    <dsp:sp modelId="{9445299F-819D-4A32-9DF6-C79E61465D91}">
      <dsp:nvSpPr>
        <dsp:cNvPr id="0" name=""/>
        <dsp:cNvSpPr/>
      </dsp:nvSpPr>
      <dsp:spPr>
        <a:xfrm>
          <a:off x="2253534" y="1456861"/>
          <a:ext cx="3722530" cy="3819688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600" kern="1200" dirty="0" smtClean="0">
              <a:solidFill>
                <a:sysClr val="windowText" lastClr="000000"/>
              </a:solidFill>
            </a:rPr>
            <a:t>Cluster processes and systems</a:t>
          </a:r>
          <a:endParaRPr lang="en-NZ" sz="1600" kern="1200" dirty="0">
            <a:solidFill>
              <a:sysClr val="windowText" lastClr="000000"/>
            </a:solidFill>
          </a:endParaRPr>
        </a:p>
      </dsp:txBody>
      <dsp:txXfrm>
        <a:off x="3151595" y="1720420"/>
        <a:ext cx="1926409" cy="527117"/>
      </dsp:txXfrm>
    </dsp:sp>
    <dsp:sp modelId="{5BFE113B-5F0C-4185-8951-34868BCCD5CC}">
      <dsp:nvSpPr>
        <dsp:cNvPr id="0" name=""/>
        <dsp:cNvSpPr/>
      </dsp:nvSpPr>
      <dsp:spPr>
        <a:xfrm>
          <a:off x="2652377" y="2303125"/>
          <a:ext cx="2924845" cy="2924845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600" kern="1200" dirty="0" smtClean="0">
              <a:solidFill>
                <a:sysClr val="windowText" lastClr="000000"/>
              </a:solidFill>
            </a:rPr>
            <a:t>RTLB practice </a:t>
          </a:r>
          <a:endParaRPr lang="en-NZ" sz="1600" kern="1200" dirty="0">
            <a:solidFill>
              <a:sysClr val="windowText" lastClr="000000"/>
            </a:solidFill>
          </a:endParaRPr>
        </a:p>
      </dsp:txBody>
      <dsp:txXfrm>
        <a:off x="3325091" y="2566361"/>
        <a:ext cx="1579416" cy="526472"/>
      </dsp:txXfrm>
    </dsp:sp>
    <dsp:sp modelId="{656F6A61-D930-4D9E-B6F1-05BD358910C4}">
      <dsp:nvSpPr>
        <dsp:cNvPr id="0" name=""/>
        <dsp:cNvSpPr/>
      </dsp:nvSpPr>
      <dsp:spPr>
        <a:xfrm>
          <a:off x="2801150" y="3152330"/>
          <a:ext cx="2704556" cy="2127160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800" kern="1200" dirty="0" smtClean="0">
              <a:solidFill>
                <a:sysClr val="windowText" lastClr="000000"/>
              </a:solidFill>
            </a:rPr>
            <a:t>Learners and achievement</a:t>
          </a:r>
          <a:endParaRPr lang="en-NZ" sz="1800" kern="1200" dirty="0">
            <a:solidFill>
              <a:sysClr val="windowText" lastClr="000000"/>
            </a:solidFill>
          </a:endParaRPr>
        </a:p>
      </dsp:txBody>
      <dsp:txXfrm>
        <a:off x="3197223" y="3684120"/>
        <a:ext cx="1912410" cy="1063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B2BF270-6A12-4D2E-8FE9-B8345BDD64C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noProof="0" smtClean="0"/>
              <a:t>Click to edit Master text styles</a:t>
            </a:r>
          </a:p>
          <a:p>
            <a:pPr lvl="1"/>
            <a:r>
              <a:rPr lang="en-NZ" noProof="0" smtClean="0"/>
              <a:t>Second level</a:t>
            </a:r>
          </a:p>
          <a:p>
            <a:pPr lvl="2"/>
            <a:r>
              <a:rPr lang="en-NZ" noProof="0" smtClean="0"/>
              <a:t>Third level</a:t>
            </a:r>
          </a:p>
          <a:p>
            <a:pPr lvl="3"/>
            <a:r>
              <a:rPr lang="en-NZ" noProof="0" smtClean="0"/>
              <a:t>Fourth level</a:t>
            </a:r>
          </a:p>
          <a:p>
            <a:pPr lvl="4"/>
            <a:r>
              <a:rPr lang="en-NZ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49315C3-0C99-4AEA-B5E1-CDDDD5A56A60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Our</a:t>
            </a:r>
            <a:r>
              <a:rPr lang="en-NZ" baseline="0" dirty="0" smtClean="0"/>
              <a:t> vision is for ‘</a:t>
            </a:r>
            <a:r>
              <a:rPr lang="en-NZ" sz="1200" dirty="0" smtClean="0"/>
              <a:t>Every child &amp; every student, learning &amp; achieving every day’.</a:t>
            </a:r>
          </a:p>
          <a:p>
            <a:endParaRPr lang="en-NZ" sz="1200" dirty="0" smtClean="0"/>
          </a:p>
          <a:p>
            <a:r>
              <a:rPr lang="en-NZ" sz="1200" dirty="0" smtClean="0"/>
              <a:t>The</a:t>
            </a:r>
            <a:r>
              <a:rPr lang="en-NZ" sz="1200" baseline="0" dirty="0" smtClean="0"/>
              <a:t> goals to achieve this are:</a:t>
            </a:r>
          </a:p>
          <a:p>
            <a:endParaRPr lang="en-NZ" dirty="0" smtClean="0"/>
          </a:p>
          <a:p>
            <a:pPr lvl="0">
              <a:buFont typeface="Arial" pitchFamily="34" charset="0"/>
              <a:buChar char="•"/>
              <a:defRPr/>
            </a:pPr>
            <a:r>
              <a:rPr lang="en-NZ" sz="2400" dirty="0" smtClean="0"/>
              <a:t>Accerating student achievement, particularly Māori, Pasifika, students with special education needs</a:t>
            </a:r>
          </a:p>
          <a:p>
            <a:pPr lvl="0">
              <a:buFont typeface="Arial" pitchFamily="34" charset="0"/>
              <a:buNone/>
              <a:defRPr/>
            </a:pPr>
            <a:endParaRPr lang="en-NZ" sz="2400" dirty="0" smtClean="0"/>
          </a:p>
          <a:p>
            <a:pPr lvl="0">
              <a:buFont typeface="Arial" pitchFamily="34" charset="0"/>
              <a:buChar char="•"/>
              <a:defRPr/>
            </a:pPr>
            <a:r>
              <a:rPr lang="en-NZ" sz="2400" dirty="0" smtClean="0"/>
              <a:t>Every child achieves literacy and numeracy skills,</a:t>
            </a:r>
            <a:r>
              <a:rPr lang="en-NZ" sz="2400" baseline="0" dirty="0" smtClean="0"/>
              <a:t> which is a </a:t>
            </a:r>
            <a:r>
              <a:rPr lang="en-NZ" sz="2400" dirty="0" smtClean="0"/>
              <a:t>learning foundation</a:t>
            </a:r>
            <a:r>
              <a:rPr lang="en-NZ" sz="2400" baseline="0" dirty="0" smtClean="0"/>
              <a:t> for education </a:t>
            </a:r>
          </a:p>
          <a:p>
            <a:pPr lvl="0">
              <a:buFont typeface="Arial" pitchFamily="34" charset="0"/>
              <a:buNone/>
              <a:defRPr/>
            </a:pPr>
            <a:endParaRPr lang="en-NZ" sz="2400" dirty="0" smtClean="0"/>
          </a:p>
          <a:p>
            <a:pPr lvl="0">
              <a:buFont typeface="Arial" pitchFamily="34" charset="0"/>
              <a:buChar char="•"/>
              <a:defRPr/>
            </a:pPr>
            <a:r>
              <a:rPr lang="en-NZ" sz="2400" dirty="0" smtClean="0"/>
              <a:t>Every young person has the skills and qualifications to contribute to their future, and New Zealand's</a:t>
            </a:r>
          </a:p>
          <a:p>
            <a:pPr lvl="0">
              <a:buFont typeface="Arial" pitchFamily="34" charset="0"/>
              <a:buNone/>
              <a:defRPr/>
            </a:pPr>
            <a:endParaRPr lang="en-NZ" sz="2400" dirty="0" smtClean="0"/>
          </a:p>
          <a:p>
            <a:pPr lvl="0">
              <a:buFont typeface="Arial" pitchFamily="34" charset="0"/>
              <a:buChar char="•"/>
              <a:defRPr/>
            </a:pPr>
            <a:r>
              <a:rPr lang="en-NZ" sz="2400" dirty="0" smtClean="0"/>
              <a:t>And Māori achieving educational success as Māori </a:t>
            </a:r>
          </a:p>
          <a:p>
            <a:pPr lvl="0">
              <a:buFont typeface="Arial" pitchFamily="34" charset="0"/>
              <a:buChar char="•"/>
              <a:defRPr/>
            </a:pPr>
            <a:endParaRPr lang="en-NZ" sz="2400" dirty="0" smtClean="0"/>
          </a:p>
          <a:p>
            <a:pPr lvl="0">
              <a:buFont typeface="Arial" pitchFamily="34" charset="0"/>
              <a:buChar char="•"/>
              <a:defRPr/>
            </a:pPr>
            <a:r>
              <a:rPr lang="en-NZ" sz="2400" dirty="0" smtClean="0"/>
              <a:t>All students achieving NCEA level 2 or equivalent – to ensure we are preparing</a:t>
            </a:r>
            <a:r>
              <a:rPr lang="en-NZ" sz="2400" baseline="0" dirty="0" smtClean="0"/>
              <a:t> our students for a successful entry into further studies or work and equipping them with a solid learning foundation to be successful</a:t>
            </a:r>
            <a:endParaRPr lang="en-NZ" sz="2400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9305D-3BAF-4D42-B2FD-D347DB91EC80}" type="slidenum">
              <a:rPr lang="en-NZ" smtClean="0"/>
              <a:pPr>
                <a:defRPr/>
              </a:pPr>
              <a:t>2</a:t>
            </a:fld>
            <a:endParaRPr lang="en-NZ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We want to make it easier for whānau</a:t>
            </a:r>
            <a:r>
              <a:rPr lang="en-NZ" baseline="0" dirty="0" smtClean="0"/>
              <a:t>, parents and interested people to talk to their local RTLB service. </a:t>
            </a:r>
            <a:endParaRPr lang="en-NZ" dirty="0" smtClean="0"/>
          </a:p>
          <a:p>
            <a:r>
              <a:rPr lang="en-NZ" dirty="0" smtClean="0"/>
              <a:t>This</a:t>
            </a:r>
            <a:r>
              <a:rPr lang="en-NZ" baseline="0" dirty="0" smtClean="0"/>
              <a:t> part of the site makes it easier for whānau, parents or anyone interested, to find out how to contact their local RTLB service.  </a:t>
            </a:r>
          </a:p>
          <a:p>
            <a:r>
              <a:rPr lang="en-NZ" baseline="0" dirty="0" smtClean="0"/>
              <a:t>The search result will be the name of the lead school or cluster manager associated with that school’s cluster</a:t>
            </a:r>
            <a:r>
              <a:rPr lang="en-NZ" dirty="0" smtClean="0"/>
              <a:t> (or contact details that you tell us you’d like available). </a:t>
            </a:r>
            <a:endParaRPr lang="en-NZ" baseline="0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9315C3-0C99-4AEA-B5E1-CDDDD5A56A60}" type="slidenum">
              <a:rPr lang="en-NZ" smtClean="0"/>
              <a:pPr>
                <a:defRPr/>
              </a:pPr>
              <a:t>24</a:t>
            </a:fld>
            <a:endParaRPr lang="en-N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Strong links through to Special</a:t>
            </a:r>
            <a:r>
              <a:rPr lang="en-NZ" baseline="0" dirty="0" smtClean="0"/>
              <a:t> Education online. </a:t>
            </a:r>
          </a:p>
          <a:p>
            <a:r>
              <a:rPr lang="en-NZ" baseline="0" dirty="0" smtClean="0"/>
              <a:t>To help reinforce the joint approach to supporting schools and students. </a:t>
            </a:r>
          </a:p>
          <a:p>
            <a:r>
              <a:rPr lang="en-NZ" baseline="0" dirty="0" smtClean="0"/>
              <a:t>Sharing resources – for example IEP guidelines. </a:t>
            </a:r>
            <a:endParaRPr lang="en-NZ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9315C3-0C99-4AEA-B5E1-CDDDD5A56A60}" type="slidenum">
              <a:rPr lang="en-NZ" smtClean="0"/>
              <a:pPr>
                <a:defRPr/>
              </a:pPr>
              <a:t>25</a:t>
            </a:fld>
            <a:endParaRPr lang="en-N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9305D-3BAF-4D42-B2FD-D347DB91EC80}" type="slidenum">
              <a:rPr lang="en-NZ" smtClean="0"/>
              <a:pPr>
                <a:defRPr/>
              </a:pPr>
              <a:t>3</a:t>
            </a:fld>
            <a:endParaRPr lang="en-NZ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NZ" b="0" dirty="0" smtClean="0"/>
              <a:t>Students are at the centre of all that we doing.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NZ" b="0" dirty="0" smtClean="0"/>
              <a:t>It is the responsibility</a:t>
            </a:r>
            <a:r>
              <a:rPr lang="en-NZ" b="0" baseline="0" dirty="0" smtClean="0"/>
              <a:t> of the sector and the Ministry to ensure we provide support and resources to enable every student to succeed.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NZ" b="0" dirty="0" smtClean="0"/>
              <a:t>To enable</a:t>
            </a:r>
            <a:r>
              <a:rPr lang="en-NZ" b="0" baseline="0" dirty="0" smtClean="0"/>
              <a:t> this to happen, </a:t>
            </a:r>
            <a:r>
              <a:rPr lang="en-NZ" b="0" dirty="0" smtClean="0"/>
              <a:t>Ministry regional and local offices</a:t>
            </a:r>
            <a:r>
              <a:rPr lang="en-NZ" b="0" baseline="0" dirty="0" smtClean="0"/>
              <a:t> are w</a:t>
            </a:r>
            <a:r>
              <a:rPr lang="en-NZ" b="0" dirty="0" smtClean="0"/>
              <a:t>orking more closely</a:t>
            </a:r>
            <a:r>
              <a:rPr lang="en-NZ" b="0" baseline="0" dirty="0" smtClean="0"/>
              <a:t> </a:t>
            </a:r>
            <a:r>
              <a:rPr lang="en-NZ" b="0" dirty="0" smtClean="0"/>
              <a:t>with schools and kura, to</a:t>
            </a:r>
            <a:r>
              <a:rPr lang="en-NZ" b="0" baseline="0" dirty="0" smtClean="0"/>
              <a:t> provide and identify support, </a:t>
            </a:r>
            <a:r>
              <a:rPr lang="en-NZ" sz="1200" b="0" baseline="0" dirty="0" smtClean="0"/>
              <a:t>monitor performance and identify where resources are required to accelerated student achievement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NZ" sz="1200" b="0" baseline="0" dirty="0" smtClean="0"/>
              <a:t>Together, regions assist schools to help improve performance, ensure parents, family and whanau are engaged and supportive, as well as meeting community and ministry expectations.</a:t>
            </a:r>
          </a:p>
          <a:p>
            <a:endParaRPr lang="en-NZ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9305D-3BAF-4D42-B2FD-D347DB91EC80}" type="slidenum">
              <a:rPr lang="en-NZ" smtClean="0"/>
              <a:pPr>
                <a:defRPr/>
              </a:pPr>
              <a:t>4</a:t>
            </a:fld>
            <a:endParaRPr lang="en-N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We are making some changes to the RTLB TKI website.  </a:t>
            </a:r>
          </a:p>
          <a:p>
            <a:endParaRPr lang="en-NZ" dirty="0" smtClean="0"/>
          </a:p>
          <a:p>
            <a:r>
              <a:rPr lang="en-NZ" dirty="0" smtClean="0"/>
              <a:t>In the next week or so, this…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9315C3-0C99-4AEA-B5E1-CDDDD5A56A60}" type="slidenum">
              <a:rPr lang="en-NZ" smtClean="0"/>
              <a:pPr>
                <a:defRPr/>
              </a:pPr>
              <a:t>18</a:t>
            </a:fld>
            <a:endParaRPr lang="en-N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NZ" dirty="0" smtClean="0"/>
              <a:t>will be replaced with this…..</a:t>
            </a:r>
          </a:p>
          <a:p>
            <a:endParaRPr lang="en-NZ" dirty="0" smtClean="0"/>
          </a:p>
          <a:p>
            <a:r>
              <a:rPr lang="en-NZ" dirty="0" smtClean="0"/>
              <a:t>Look and feel of RTLB</a:t>
            </a:r>
            <a:r>
              <a:rPr lang="en-NZ" baseline="0" dirty="0" smtClean="0"/>
              <a:t> toolkit</a:t>
            </a:r>
          </a:p>
          <a:p>
            <a:r>
              <a:rPr lang="en-NZ" baseline="0" dirty="0" smtClean="0"/>
              <a:t>Will have links to Special Education (SE online) 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9315C3-0C99-4AEA-B5E1-CDDDD5A56A60}" type="slidenum">
              <a:rPr lang="en-NZ" smtClean="0"/>
              <a:pPr>
                <a:defRPr/>
              </a:pPr>
              <a:t>19</a:t>
            </a:fld>
            <a:endParaRPr lang="en-N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Purpose of Management section: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Z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NZ" dirty="0" smtClean="0"/>
              <a:t>We’ll be putting up templates and tools for Cluster management to use to support the implementation of the RTLB toolkit.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Z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NZ" dirty="0" smtClean="0"/>
              <a:t>The Calendar will show when important dates for the RTLB service are coming up. For example, reporting dates, trainings etc.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9315C3-0C99-4AEA-B5E1-CDDDD5A56A60}" type="slidenum">
              <a:rPr lang="en-NZ" smtClean="0"/>
              <a:pPr>
                <a:defRPr/>
              </a:pPr>
              <a:t>20</a:t>
            </a:fld>
            <a:endParaRPr lang="en-N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The</a:t>
            </a:r>
            <a:r>
              <a:rPr lang="en-NZ" baseline="0" dirty="0" smtClean="0"/>
              <a:t> Virtual Learning Network is a place where groups can be formed online. </a:t>
            </a:r>
          </a:p>
          <a:p>
            <a:r>
              <a:rPr lang="en-NZ" baseline="0" dirty="0" smtClean="0"/>
              <a:t>For example, all Cluster Managers could form a group to network and share ideas. </a:t>
            </a:r>
          </a:p>
          <a:p>
            <a:r>
              <a:rPr lang="en-NZ" baseline="0" dirty="0" smtClean="0"/>
              <a:t>Clusters could form groups where RTLB in a cluster and Cluster Managers can have discussions. </a:t>
            </a:r>
          </a:p>
          <a:p>
            <a:r>
              <a:rPr lang="en-NZ" baseline="0" dirty="0" smtClean="0"/>
              <a:t>Nationally, RTLB with specific interests, for example working in Kura, could form a network for sharing successes and ideas. </a:t>
            </a:r>
            <a:endParaRPr lang="en-NZ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9315C3-0C99-4AEA-B5E1-CDDDD5A56A60}" type="slidenum">
              <a:rPr lang="en-NZ" smtClean="0"/>
              <a:pPr>
                <a:defRPr/>
              </a:pPr>
              <a:t>21</a:t>
            </a:fld>
            <a:endParaRPr lang="en-N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The</a:t>
            </a:r>
            <a:r>
              <a:rPr lang="en-NZ" baseline="0" dirty="0" smtClean="0"/>
              <a:t> VLN can allow for video sharing and document sharing as well as discussions. </a:t>
            </a:r>
            <a:endParaRPr lang="en-NZ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9315C3-0C99-4AEA-B5E1-CDDDD5A56A60}" type="slidenum">
              <a:rPr lang="en-NZ" smtClean="0"/>
              <a:pPr>
                <a:defRPr/>
              </a:pPr>
              <a:t>22</a:t>
            </a:fld>
            <a:endParaRPr lang="en-N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Clicking</a:t>
            </a:r>
            <a:r>
              <a:rPr lang="en-NZ" baseline="0" dirty="0" smtClean="0"/>
              <a:t> on an underlined date will take the user to information about the event. </a:t>
            </a:r>
            <a:endParaRPr lang="en-NZ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9315C3-0C99-4AEA-B5E1-CDDDD5A56A60}" type="slidenum">
              <a:rPr lang="en-NZ" smtClean="0"/>
              <a:pPr>
                <a:defRPr/>
              </a:pPr>
              <a:t>23</a:t>
            </a:fld>
            <a:endParaRPr lang="en-N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PPTPasifikaTemplat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14900"/>
            <a:ext cx="91440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755650" y="1700213"/>
            <a:ext cx="7696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spcBef>
                <a:spcPct val="20000"/>
              </a:spcBef>
              <a:buClr>
                <a:srgbClr val="CC0000"/>
              </a:buClr>
              <a:buFont typeface="Webdings" pitchFamily="18" charset="2"/>
              <a:buNone/>
              <a:defRPr/>
            </a:pPr>
            <a:endParaRPr lang="en-NZ" sz="2600" b="0">
              <a:solidFill>
                <a:schemeClr val="tx1"/>
              </a:solidFill>
            </a:endParaRPr>
          </a:p>
        </p:txBody>
      </p:sp>
      <p:pic>
        <p:nvPicPr>
          <p:cNvPr id="6" name="Picture 20" descr="LogoSpotRG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113" y="171450"/>
            <a:ext cx="275590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9138" y="3859213"/>
            <a:ext cx="6400800" cy="1752600"/>
          </a:xfrm>
        </p:spPr>
        <p:txBody>
          <a:bodyPr/>
          <a:lstStyle>
            <a:lvl1pPr marL="0" indent="0">
              <a:buFont typeface="Webdings" pitchFamily="18" charset="2"/>
              <a:buNone/>
              <a:defRPr sz="2600"/>
            </a:lvl1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04FA0A-7262-481A-B461-E6F21A0EB56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37C32-F836-4BC1-8742-F878882D84A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F9A14-6068-4AFC-9375-731383BF4081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E9DAA-953A-4F08-AEBD-FFCD6DB53655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88026-A678-40BD-AE03-36A34D5C1A7C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2A216-14DB-4092-8745-9E1F5E0BA98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75954-582F-462C-AEAD-DF8B0A6ED8A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18E31-8785-44F1-8AAF-9734982657E3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A79D3-944A-43E1-A000-10B87B95B949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062D4-914B-4449-821E-030DFC19C469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48EA9-DA03-4619-A494-DCE3F0648F61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PPTPasifikaTemplate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902200"/>
            <a:ext cx="91440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Click to edit Master text styles</a:t>
            </a:r>
          </a:p>
          <a:p>
            <a:pPr lvl="1"/>
            <a:r>
              <a:rPr lang="en-NZ" smtClean="0"/>
              <a:t>Second level</a:t>
            </a:r>
          </a:p>
          <a:p>
            <a:pPr lvl="2"/>
            <a:r>
              <a:rPr lang="en-NZ" smtClean="0"/>
              <a:t>Third level</a:t>
            </a:r>
          </a:p>
          <a:p>
            <a:pPr lvl="3"/>
            <a:r>
              <a:rPr lang="en-NZ" smtClean="0"/>
              <a:t>Fourth level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988887B-475D-45C5-A805-2F00AD84FFF9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CC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CC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CC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CC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CC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CC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CC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Webdings" pitchFamily="18" charset="2"/>
        <a:buChar char="4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»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RTLB Principal and Cluster Management Induction</a:t>
            </a:r>
            <a:br>
              <a:rPr lang="en-NZ" dirty="0" smtClean="0"/>
            </a:br>
            <a:endParaRPr lang="en-GB" dirty="0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NZ" sz="2800" b="1" dirty="0" smtClean="0"/>
              <a:t>Expectations and Support</a:t>
            </a:r>
          </a:p>
          <a:p>
            <a:endParaRPr lang="en-NZ" dirty="0" smtClean="0"/>
          </a:p>
          <a:p>
            <a:pPr algn="r"/>
            <a:r>
              <a:rPr lang="en-NZ" sz="2000" dirty="0" smtClean="0"/>
              <a:t>February 2012 </a:t>
            </a:r>
            <a:endParaRPr lang="en-GB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 smtClean="0"/>
              <a:t>The Lead School will:</a:t>
            </a:r>
            <a:r>
              <a:rPr lang="en-NZ" dirty="0" smtClean="0"/>
              <a:t/>
            </a:r>
            <a:br>
              <a:rPr lang="en-NZ" dirty="0" smtClean="0"/>
            </a:br>
            <a:endParaRPr lang="en-NZ" dirty="0"/>
          </a:p>
        </p:txBody>
      </p:sp>
      <p:sp>
        <p:nvSpPr>
          <p:cNvPr id="3" name="Rectangle 2"/>
          <p:cNvSpPr/>
          <p:nvPr/>
        </p:nvSpPr>
        <p:spPr>
          <a:xfrm>
            <a:off x="721217" y="991674"/>
            <a:ext cx="77402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NZ" sz="1800" dirty="0" smtClean="0">
                <a:solidFill>
                  <a:schemeClr val="tx1"/>
                </a:solidFill>
              </a:rPr>
              <a:t>have overall accountability for the provision of the RTLB service in the cluster </a:t>
            </a:r>
          </a:p>
          <a:p>
            <a:pPr algn="l"/>
            <a:endParaRPr lang="en-NZ" sz="1800" dirty="0" smtClean="0">
              <a:solidFill>
                <a:schemeClr val="tx1"/>
              </a:solidFill>
            </a:endParaRPr>
          </a:p>
          <a:p>
            <a:pPr algn="l"/>
            <a:r>
              <a:rPr lang="en-NZ" sz="1800" dirty="0" smtClean="0">
                <a:solidFill>
                  <a:schemeClr val="tx1"/>
                </a:solidFill>
              </a:rPr>
              <a:t>manage the governance and accountability framework within the cluster in accordance with the Treaty of Waitangi</a:t>
            </a:r>
          </a:p>
          <a:p>
            <a:pPr algn="l">
              <a:buFont typeface="Arial" pitchFamily="34" charset="0"/>
              <a:buChar char="•"/>
            </a:pPr>
            <a:endParaRPr lang="en-NZ" sz="1800" dirty="0" smtClean="0">
              <a:solidFill>
                <a:schemeClr val="tx1"/>
              </a:solidFill>
            </a:endParaRPr>
          </a:p>
          <a:p>
            <a:pPr algn="l"/>
            <a:r>
              <a:rPr lang="en-NZ" sz="1800" dirty="0" smtClean="0">
                <a:solidFill>
                  <a:schemeClr val="tx1"/>
                </a:solidFill>
              </a:rPr>
              <a:t>employ the RTLB in the cluster</a:t>
            </a:r>
          </a:p>
          <a:p>
            <a:pPr algn="l"/>
            <a:endParaRPr lang="en-NZ" sz="1800" dirty="0" smtClean="0">
              <a:solidFill>
                <a:schemeClr val="tx1"/>
              </a:solidFill>
            </a:endParaRPr>
          </a:p>
          <a:p>
            <a:pPr algn="l"/>
            <a:r>
              <a:rPr lang="en-NZ" sz="1800" dirty="0" smtClean="0">
                <a:solidFill>
                  <a:schemeClr val="tx1"/>
                </a:solidFill>
              </a:rPr>
              <a:t>ensure that the cluster operates within the terms of the </a:t>
            </a:r>
            <a:r>
              <a:rPr lang="en-NZ" sz="1800" i="1" dirty="0" smtClean="0">
                <a:solidFill>
                  <a:schemeClr val="tx1"/>
                </a:solidFill>
              </a:rPr>
              <a:t>RTLB Toolkit</a:t>
            </a:r>
          </a:p>
          <a:p>
            <a:pPr algn="l"/>
            <a:endParaRPr lang="en-NZ" sz="1800" i="1" dirty="0" smtClean="0">
              <a:solidFill>
                <a:schemeClr val="tx1"/>
              </a:solidFill>
            </a:endParaRPr>
          </a:p>
          <a:p>
            <a:pPr algn="l"/>
            <a:r>
              <a:rPr lang="en-NZ" sz="1800" dirty="0" smtClean="0">
                <a:solidFill>
                  <a:schemeClr val="tx1"/>
                </a:solidFill>
              </a:rPr>
              <a:t>provide governance for the cluster</a:t>
            </a:r>
          </a:p>
          <a:p>
            <a:pPr algn="l"/>
            <a:endParaRPr lang="en-NZ" sz="1800" dirty="0" smtClean="0">
              <a:solidFill>
                <a:schemeClr val="tx1"/>
              </a:solidFill>
            </a:endParaRPr>
          </a:p>
          <a:p>
            <a:pPr algn="l"/>
            <a:r>
              <a:rPr lang="en-NZ" sz="1800" dirty="0" smtClean="0">
                <a:solidFill>
                  <a:schemeClr val="tx1"/>
                </a:solidFill>
              </a:rPr>
              <a:t>not assign its obligations under this Agreement to other individuals, schools, or entities</a:t>
            </a:r>
          </a:p>
          <a:p>
            <a:pPr algn="l"/>
            <a:endParaRPr lang="en-NZ" sz="1800" dirty="0" smtClean="0">
              <a:solidFill>
                <a:schemeClr val="tx1"/>
              </a:solidFill>
            </a:endParaRPr>
          </a:p>
          <a:p>
            <a:pPr algn="l"/>
            <a:r>
              <a:rPr lang="en-NZ" sz="1800" dirty="0" smtClean="0">
                <a:solidFill>
                  <a:schemeClr val="tx1"/>
                </a:solidFill>
              </a:rPr>
              <a:t>provide evidence to the Ministry of the performance of the cluster</a:t>
            </a:r>
            <a:endParaRPr lang="en-NZ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73" y="261759"/>
            <a:ext cx="8229600" cy="935976"/>
          </a:xfrm>
        </p:spPr>
        <p:txBody>
          <a:bodyPr/>
          <a:lstStyle/>
          <a:p>
            <a:pPr algn="ctr"/>
            <a:r>
              <a:rPr lang="en-NZ" sz="2400" dirty="0" smtClean="0"/>
              <a:t>Cluster governance</a:t>
            </a:r>
            <a:br>
              <a:rPr lang="en-NZ" sz="2400" dirty="0" smtClean="0"/>
            </a:br>
            <a:r>
              <a:rPr lang="en-NZ" sz="2400" dirty="0" smtClean="0"/>
              <a:t/>
            </a:r>
            <a:br>
              <a:rPr lang="en-NZ" sz="2400" dirty="0" smtClean="0"/>
            </a:br>
            <a:r>
              <a:rPr lang="en-NZ" sz="2000" dirty="0" smtClean="0"/>
              <a:t>Performance is assessed according to the following</a:t>
            </a:r>
            <a:r>
              <a:rPr lang="en-NZ" sz="1800" dirty="0" smtClean="0"/>
              <a:t/>
            </a:r>
            <a:br>
              <a:rPr lang="en-NZ" sz="1800" dirty="0" smtClean="0"/>
            </a:br>
            <a:endParaRPr lang="en-NZ" sz="1800" dirty="0"/>
          </a:p>
        </p:txBody>
      </p:sp>
      <p:sp>
        <p:nvSpPr>
          <p:cNvPr id="3" name="Rectangle 2"/>
          <p:cNvSpPr/>
          <p:nvPr/>
        </p:nvSpPr>
        <p:spPr>
          <a:xfrm>
            <a:off x="553791" y="1313645"/>
            <a:ext cx="745686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NZ" sz="2000" dirty="0" smtClean="0">
                <a:solidFill>
                  <a:schemeClr val="tx1"/>
                </a:solidFill>
              </a:rPr>
              <a:t>The Cluster Annual Strategic Plan is lodged on time and is</a:t>
            </a:r>
          </a:p>
          <a:p>
            <a:pPr algn="l"/>
            <a:r>
              <a:rPr lang="en-NZ" sz="2000" dirty="0" smtClean="0">
                <a:solidFill>
                  <a:schemeClr val="tx1"/>
                </a:solidFill>
              </a:rPr>
              <a:t>acceptable to the Ministry of Education.</a:t>
            </a:r>
          </a:p>
          <a:p>
            <a:pPr algn="l"/>
            <a:endParaRPr lang="en-NZ" sz="2000" dirty="0" smtClean="0">
              <a:solidFill>
                <a:schemeClr val="tx1"/>
              </a:solidFill>
            </a:endParaRPr>
          </a:p>
          <a:p>
            <a:pPr algn="l"/>
            <a:r>
              <a:rPr lang="en-NZ" sz="2000" dirty="0" smtClean="0">
                <a:solidFill>
                  <a:schemeClr val="tx1"/>
                </a:solidFill>
              </a:rPr>
              <a:t>The Cluster Annual Report is lodged on time and is</a:t>
            </a:r>
          </a:p>
          <a:p>
            <a:pPr algn="l"/>
            <a:r>
              <a:rPr lang="en-NZ" sz="2000" dirty="0" smtClean="0">
                <a:solidFill>
                  <a:schemeClr val="tx1"/>
                </a:solidFill>
              </a:rPr>
              <a:t>acceptable to the Ministry of Education.</a:t>
            </a:r>
          </a:p>
          <a:p>
            <a:pPr algn="l"/>
            <a:endParaRPr lang="en-NZ" sz="2000" dirty="0" smtClean="0">
              <a:solidFill>
                <a:schemeClr val="tx1"/>
              </a:solidFill>
            </a:endParaRPr>
          </a:p>
          <a:p>
            <a:pPr algn="l"/>
            <a:r>
              <a:rPr lang="en-NZ" sz="2000" dirty="0" smtClean="0">
                <a:solidFill>
                  <a:schemeClr val="tx1"/>
                </a:solidFill>
              </a:rPr>
              <a:t>Success meeting the objectives in the Strategic Plan outlined in the Annual Report to the Ministry of Education.</a:t>
            </a:r>
          </a:p>
          <a:p>
            <a:pPr algn="l"/>
            <a:endParaRPr lang="en-NZ" sz="2000" dirty="0" smtClean="0">
              <a:solidFill>
                <a:schemeClr val="tx1"/>
              </a:solidFill>
            </a:endParaRPr>
          </a:p>
          <a:p>
            <a:pPr algn="l"/>
            <a:r>
              <a:rPr lang="en-NZ" sz="2000" dirty="0" smtClean="0">
                <a:solidFill>
                  <a:schemeClr val="tx1"/>
                </a:solidFill>
              </a:rPr>
              <a:t>Feedback from the Education Review Office (ERO) and</a:t>
            </a:r>
          </a:p>
          <a:p>
            <a:pPr algn="l"/>
            <a:r>
              <a:rPr lang="en-NZ" sz="2000" dirty="0" smtClean="0">
                <a:solidFill>
                  <a:schemeClr val="tx1"/>
                </a:solidFill>
              </a:rPr>
              <a:t>Ministry staff and other schools in the </a:t>
            </a:r>
            <a:r>
              <a:rPr lang="en-NZ" sz="2000" dirty="0" smtClean="0">
                <a:solidFill>
                  <a:schemeClr val="tx1"/>
                </a:solidFill>
              </a:rPr>
              <a:t>cluster.</a:t>
            </a:r>
            <a:endParaRPr lang="en-NZ" sz="2000" dirty="0" smtClean="0">
              <a:solidFill>
                <a:schemeClr val="tx1"/>
              </a:solidFill>
            </a:endParaRPr>
          </a:p>
          <a:p>
            <a:pPr algn="l"/>
            <a:endParaRPr lang="en-NZ" sz="2000" dirty="0" smtClean="0">
              <a:solidFill>
                <a:schemeClr val="tx1"/>
              </a:solidFill>
            </a:endParaRPr>
          </a:p>
          <a:p>
            <a:pPr algn="l"/>
            <a:r>
              <a:rPr lang="en-NZ" sz="2000" dirty="0" smtClean="0">
                <a:solidFill>
                  <a:schemeClr val="tx1"/>
                </a:solidFill>
              </a:rPr>
              <a:t>Student outcomes</a:t>
            </a:r>
          </a:p>
          <a:p>
            <a:pPr algn="l"/>
            <a:r>
              <a:rPr lang="en-NZ" sz="2000" dirty="0" smtClean="0">
                <a:solidFill>
                  <a:schemeClr val="tx1"/>
                </a:solidFill>
              </a:rPr>
              <a:t>Clear evidence that cluster funds have been used for their</a:t>
            </a:r>
          </a:p>
          <a:p>
            <a:pPr algn="l"/>
            <a:r>
              <a:rPr lang="en-NZ" sz="2000" dirty="0" smtClean="0">
                <a:solidFill>
                  <a:schemeClr val="tx1"/>
                </a:solidFill>
              </a:rPr>
              <a:t>assigned purposes and allocated according to </a:t>
            </a:r>
            <a:r>
              <a:rPr lang="en-NZ" sz="2000" dirty="0" smtClean="0">
                <a:solidFill>
                  <a:schemeClr val="tx1"/>
                </a:solidFill>
              </a:rPr>
              <a:t>need. </a:t>
            </a:r>
            <a:endParaRPr lang="en-NZ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020" y="403427"/>
            <a:ext cx="8229600" cy="910218"/>
          </a:xfrm>
        </p:spPr>
        <p:txBody>
          <a:bodyPr/>
          <a:lstStyle/>
          <a:p>
            <a:pPr algn="ctr"/>
            <a:r>
              <a:rPr lang="en-NZ" sz="2400" dirty="0" smtClean="0"/>
              <a:t>Cluster Management</a:t>
            </a:r>
            <a:br>
              <a:rPr lang="en-NZ" sz="2400" dirty="0" smtClean="0"/>
            </a:br>
            <a:r>
              <a:rPr lang="en-NZ" sz="2400" dirty="0" smtClean="0"/>
              <a:t/>
            </a:r>
            <a:br>
              <a:rPr lang="en-NZ" sz="2400" dirty="0" smtClean="0"/>
            </a:br>
            <a:r>
              <a:rPr lang="en-NZ" sz="2000" dirty="0" smtClean="0"/>
              <a:t>Performance is assessed according to the following</a:t>
            </a:r>
            <a:endParaRPr lang="en-NZ" sz="2000" dirty="0"/>
          </a:p>
        </p:txBody>
      </p:sp>
      <p:sp>
        <p:nvSpPr>
          <p:cNvPr id="3" name="Rectangle 2"/>
          <p:cNvSpPr/>
          <p:nvPr/>
        </p:nvSpPr>
        <p:spPr>
          <a:xfrm>
            <a:off x="502276" y="1464579"/>
            <a:ext cx="78174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NZ" sz="2000" dirty="0" smtClean="0">
                <a:solidFill>
                  <a:schemeClr val="tx1"/>
                </a:solidFill>
              </a:rPr>
              <a:t>Success meeting the objectives in the Strategic Plan as</a:t>
            </a:r>
          </a:p>
          <a:p>
            <a:pPr algn="l"/>
            <a:r>
              <a:rPr lang="en-NZ" sz="2000" dirty="0" smtClean="0">
                <a:solidFill>
                  <a:schemeClr val="tx1"/>
                </a:solidFill>
              </a:rPr>
              <a:t>recorded in the Annual Report to the Ministry of Education.</a:t>
            </a:r>
          </a:p>
          <a:p>
            <a:pPr algn="l"/>
            <a:endParaRPr lang="en-NZ" sz="2000" dirty="0" smtClean="0">
              <a:solidFill>
                <a:schemeClr val="tx1"/>
              </a:solidFill>
            </a:endParaRPr>
          </a:p>
          <a:p>
            <a:pPr algn="l"/>
            <a:r>
              <a:rPr lang="en-NZ" sz="2000" dirty="0" smtClean="0">
                <a:solidFill>
                  <a:schemeClr val="tx1"/>
                </a:solidFill>
              </a:rPr>
              <a:t>Feedback from ERO and Ministry staff.</a:t>
            </a:r>
          </a:p>
          <a:p>
            <a:pPr algn="l"/>
            <a:endParaRPr lang="en-NZ" sz="2000" dirty="0" smtClean="0">
              <a:solidFill>
                <a:schemeClr val="tx1"/>
              </a:solidFill>
            </a:endParaRPr>
          </a:p>
          <a:p>
            <a:pPr algn="l"/>
            <a:r>
              <a:rPr lang="en-NZ" sz="2000" dirty="0" smtClean="0">
                <a:solidFill>
                  <a:schemeClr val="tx1"/>
                </a:solidFill>
              </a:rPr>
              <a:t>Cluster Annual Reports to the Ministry which include:</a:t>
            </a:r>
          </a:p>
          <a:p>
            <a:pPr algn="l"/>
            <a:endParaRPr lang="en-NZ" sz="2000" dirty="0" smtClean="0">
              <a:solidFill>
                <a:schemeClr val="tx1"/>
              </a:solidFill>
            </a:endParaRPr>
          </a:p>
          <a:p>
            <a:pPr algn="l"/>
            <a:r>
              <a:rPr lang="en-NZ" sz="2000" dirty="0" smtClean="0">
                <a:solidFill>
                  <a:schemeClr val="tx1"/>
                </a:solidFill>
              </a:rPr>
              <a:t>o Feedback from other schools in the cluster.</a:t>
            </a:r>
          </a:p>
          <a:p>
            <a:pPr algn="l"/>
            <a:r>
              <a:rPr lang="en-NZ" sz="2000" dirty="0" smtClean="0">
                <a:solidFill>
                  <a:schemeClr val="tx1"/>
                </a:solidFill>
              </a:rPr>
              <a:t>o Evidence of the quality of the planning processes in place.</a:t>
            </a:r>
          </a:p>
          <a:p>
            <a:pPr algn="l"/>
            <a:r>
              <a:rPr lang="en-NZ" sz="2000" dirty="0" smtClean="0">
                <a:solidFill>
                  <a:schemeClr val="tx1"/>
                </a:solidFill>
              </a:rPr>
              <a:t>o The documentation that underpins self-review, planning</a:t>
            </a:r>
          </a:p>
          <a:p>
            <a:pPr algn="l"/>
            <a:r>
              <a:rPr lang="en-NZ" sz="2000" dirty="0" smtClean="0">
                <a:solidFill>
                  <a:schemeClr val="tx1"/>
                </a:solidFill>
              </a:rPr>
              <a:t>and </a:t>
            </a:r>
            <a:r>
              <a:rPr lang="en-NZ" sz="2000" dirty="0" smtClean="0">
                <a:solidFill>
                  <a:schemeClr val="tx1"/>
                </a:solidFill>
              </a:rPr>
              <a:t>reporting.</a:t>
            </a:r>
          </a:p>
          <a:p>
            <a:pPr algn="l"/>
            <a:r>
              <a:rPr lang="en-NZ" sz="2000" dirty="0" smtClean="0">
                <a:solidFill>
                  <a:schemeClr val="tx1"/>
                </a:solidFill>
              </a:rPr>
              <a:t>o Evidence of improved student outcomes.</a:t>
            </a:r>
          </a:p>
          <a:p>
            <a:pPr algn="l"/>
            <a:r>
              <a:rPr lang="en-NZ" sz="2000" dirty="0" smtClean="0">
                <a:solidFill>
                  <a:schemeClr val="tx1"/>
                </a:solidFill>
              </a:rPr>
              <a:t>o Reference to the practice of individual RTLB in the cluster</a:t>
            </a:r>
            <a:r>
              <a:rPr lang="en-NZ" dirty="0" smtClean="0"/>
              <a:t>.</a:t>
            </a:r>
            <a:endParaRPr lang="en-N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sz="2400" dirty="0" smtClean="0"/>
              <a:t>Access to the Service and Service Delivery </a:t>
            </a:r>
            <a:br>
              <a:rPr lang="en-NZ" sz="2400" dirty="0" smtClean="0"/>
            </a:br>
            <a:r>
              <a:rPr lang="en-NZ" sz="2400" dirty="0" smtClean="0"/>
              <a:t/>
            </a:r>
            <a:br>
              <a:rPr lang="en-NZ" sz="2400" dirty="0" smtClean="0"/>
            </a:br>
            <a:r>
              <a:rPr lang="en-NZ" sz="2000" dirty="0" smtClean="0"/>
              <a:t>Performance is assessed according to the following</a:t>
            </a:r>
            <a:endParaRPr lang="en-NZ" sz="2000" dirty="0"/>
          </a:p>
        </p:txBody>
      </p:sp>
      <p:sp>
        <p:nvSpPr>
          <p:cNvPr id="3" name="Rectangle 2"/>
          <p:cNvSpPr/>
          <p:nvPr/>
        </p:nvSpPr>
        <p:spPr>
          <a:xfrm>
            <a:off x="656823" y="2028617"/>
            <a:ext cx="771444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NZ" sz="2000" dirty="0" smtClean="0">
                <a:solidFill>
                  <a:schemeClr val="tx1"/>
                </a:solidFill>
              </a:rPr>
              <a:t>according to the quality of the data-gathering systems in place</a:t>
            </a:r>
          </a:p>
          <a:p>
            <a:pPr algn="l"/>
            <a:endParaRPr lang="en-NZ" sz="2000" dirty="0" smtClean="0">
              <a:solidFill>
                <a:schemeClr val="tx1"/>
              </a:solidFill>
            </a:endParaRPr>
          </a:p>
          <a:p>
            <a:pPr algn="l"/>
            <a:r>
              <a:rPr lang="en-NZ" sz="2000" dirty="0" smtClean="0">
                <a:solidFill>
                  <a:schemeClr val="tx1"/>
                </a:solidFill>
              </a:rPr>
              <a:t>based on improvements in teacher capability and confidence</a:t>
            </a:r>
          </a:p>
          <a:p>
            <a:pPr algn="l"/>
            <a:endParaRPr lang="en-NZ" sz="2000" dirty="0" smtClean="0">
              <a:solidFill>
                <a:schemeClr val="tx1"/>
              </a:solidFill>
            </a:endParaRPr>
          </a:p>
          <a:p>
            <a:pPr algn="l"/>
            <a:r>
              <a:rPr lang="en-NZ" sz="2000" dirty="0" smtClean="0">
                <a:solidFill>
                  <a:schemeClr val="tx1"/>
                </a:solidFill>
              </a:rPr>
              <a:t>based on student outcomes</a:t>
            </a:r>
          </a:p>
          <a:p>
            <a:pPr algn="l"/>
            <a:endParaRPr lang="en-NZ" sz="2000" dirty="0" smtClean="0">
              <a:solidFill>
                <a:schemeClr val="tx1"/>
              </a:solidFill>
            </a:endParaRPr>
          </a:p>
          <a:p>
            <a:pPr algn="l"/>
            <a:r>
              <a:rPr lang="en-NZ" sz="2000" dirty="0" smtClean="0">
                <a:solidFill>
                  <a:schemeClr val="tx1"/>
                </a:solidFill>
              </a:rPr>
              <a:t>by </a:t>
            </a:r>
            <a:r>
              <a:rPr lang="en-NZ" sz="2000" dirty="0" smtClean="0">
                <a:solidFill>
                  <a:schemeClr val="tx1"/>
                </a:solidFill>
              </a:rPr>
              <a:t>ERO reporting</a:t>
            </a:r>
          </a:p>
          <a:p>
            <a:pPr algn="l"/>
            <a:endParaRPr lang="en-NZ" sz="2000" dirty="0" smtClean="0">
              <a:solidFill>
                <a:schemeClr val="tx1"/>
              </a:solidFill>
            </a:endParaRPr>
          </a:p>
          <a:p>
            <a:pPr algn="l"/>
            <a:r>
              <a:rPr lang="en-NZ" sz="2000" dirty="0" smtClean="0">
                <a:solidFill>
                  <a:schemeClr val="tx1"/>
                </a:solidFill>
              </a:rPr>
              <a:t>according </a:t>
            </a:r>
            <a:r>
              <a:rPr lang="en-NZ" sz="2000" dirty="0" smtClean="0">
                <a:solidFill>
                  <a:schemeClr val="tx1"/>
                </a:solidFill>
              </a:rPr>
              <a:t>to the information in the Cluster Annual Report</a:t>
            </a:r>
          </a:p>
          <a:p>
            <a:pPr algn="l"/>
            <a:r>
              <a:rPr lang="en-NZ" sz="2000" dirty="0" smtClean="0">
                <a:solidFill>
                  <a:schemeClr val="tx1"/>
                </a:solidFill>
              </a:rPr>
              <a:t>which will include feedback from other schools in the cluster.</a:t>
            </a:r>
            <a:endParaRPr lang="en-NZ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sz="2400" dirty="0" smtClean="0"/>
              <a:t>Relationships </a:t>
            </a:r>
            <a:br>
              <a:rPr lang="en-NZ" sz="2400" dirty="0" smtClean="0"/>
            </a:br>
            <a:r>
              <a:rPr lang="en-NZ" sz="2400" dirty="0" smtClean="0"/>
              <a:t/>
            </a:r>
            <a:br>
              <a:rPr lang="en-NZ" sz="2400" dirty="0" smtClean="0"/>
            </a:br>
            <a:r>
              <a:rPr lang="en-NZ" sz="2000" dirty="0" smtClean="0"/>
              <a:t>Performance is assessed according to the following</a:t>
            </a:r>
            <a:endParaRPr lang="en-NZ" sz="2000" dirty="0"/>
          </a:p>
        </p:txBody>
      </p:sp>
      <p:sp>
        <p:nvSpPr>
          <p:cNvPr id="3" name="Rectangle 2"/>
          <p:cNvSpPr/>
          <p:nvPr/>
        </p:nvSpPr>
        <p:spPr>
          <a:xfrm>
            <a:off x="528033" y="1519707"/>
            <a:ext cx="7289441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sz="1800" dirty="0" smtClean="0"/>
          </a:p>
          <a:p>
            <a:pPr algn="l"/>
            <a:r>
              <a:rPr lang="en-NZ" sz="2000" dirty="0" smtClean="0">
                <a:solidFill>
                  <a:schemeClr val="tx1"/>
                </a:solidFill>
              </a:rPr>
              <a:t>the documentation that records management planning and</a:t>
            </a:r>
          </a:p>
          <a:p>
            <a:pPr algn="l"/>
            <a:r>
              <a:rPr lang="en-NZ" sz="2000" dirty="0" smtClean="0">
                <a:solidFill>
                  <a:schemeClr val="tx1"/>
                </a:solidFill>
              </a:rPr>
              <a:t>review</a:t>
            </a:r>
          </a:p>
          <a:p>
            <a:pPr algn="l"/>
            <a:endParaRPr lang="en-NZ" sz="2000" dirty="0" smtClean="0">
              <a:solidFill>
                <a:schemeClr val="tx1"/>
              </a:solidFill>
            </a:endParaRPr>
          </a:p>
          <a:p>
            <a:pPr algn="l"/>
            <a:r>
              <a:rPr lang="en-NZ" sz="2000" dirty="0" smtClean="0">
                <a:solidFill>
                  <a:schemeClr val="tx1"/>
                </a:solidFill>
              </a:rPr>
              <a:t>the communication which supports cluster-wide management</a:t>
            </a:r>
          </a:p>
          <a:p>
            <a:pPr algn="l"/>
            <a:endParaRPr lang="en-NZ" sz="2000" dirty="0" smtClean="0">
              <a:solidFill>
                <a:schemeClr val="tx1"/>
              </a:solidFill>
            </a:endParaRPr>
          </a:p>
          <a:p>
            <a:pPr algn="l"/>
            <a:r>
              <a:rPr lang="en-NZ" sz="2000" dirty="0" smtClean="0">
                <a:solidFill>
                  <a:schemeClr val="tx1"/>
                </a:solidFill>
              </a:rPr>
              <a:t>the reports by ERO and feedback from Ministry staff</a:t>
            </a:r>
          </a:p>
          <a:p>
            <a:pPr algn="l"/>
            <a:endParaRPr lang="en-NZ" sz="2000" dirty="0" smtClean="0">
              <a:solidFill>
                <a:schemeClr val="tx1"/>
              </a:solidFill>
            </a:endParaRPr>
          </a:p>
          <a:p>
            <a:pPr algn="l"/>
            <a:r>
              <a:rPr lang="en-NZ" sz="2000" dirty="0" smtClean="0">
                <a:solidFill>
                  <a:schemeClr val="tx1"/>
                </a:solidFill>
              </a:rPr>
              <a:t>the information in the Cluster Annual Report which will</a:t>
            </a:r>
          </a:p>
          <a:p>
            <a:pPr algn="l"/>
            <a:r>
              <a:rPr lang="en-NZ" sz="2000" dirty="0" smtClean="0">
                <a:solidFill>
                  <a:schemeClr val="tx1"/>
                </a:solidFill>
              </a:rPr>
              <a:t>include:</a:t>
            </a:r>
          </a:p>
          <a:p>
            <a:pPr algn="l"/>
            <a:r>
              <a:rPr lang="en-NZ" sz="2000" dirty="0" smtClean="0">
                <a:solidFill>
                  <a:schemeClr val="tx1"/>
                </a:solidFill>
              </a:rPr>
              <a:t>o feedback from other schools in the cluster</a:t>
            </a:r>
          </a:p>
          <a:p>
            <a:pPr algn="l"/>
            <a:r>
              <a:rPr lang="en-NZ" sz="2000" dirty="0" smtClean="0">
                <a:solidFill>
                  <a:schemeClr val="tx1"/>
                </a:solidFill>
              </a:rPr>
              <a:t>o the extent that the cluster developed effective networks</a:t>
            </a:r>
          </a:p>
          <a:p>
            <a:pPr algn="l"/>
            <a:r>
              <a:rPr lang="en-NZ" sz="2000" dirty="0" smtClean="0">
                <a:solidFill>
                  <a:schemeClr val="tx1"/>
                </a:solidFill>
              </a:rPr>
              <a:t>o feedback from parents/whānau</a:t>
            </a:r>
          </a:p>
          <a:p>
            <a:pPr algn="l"/>
            <a:r>
              <a:rPr lang="en-NZ" sz="2000" dirty="0" smtClean="0">
                <a:solidFill>
                  <a:schemeClr val="tx1"/>
                </a:solidFill>
              </a:rPr>
              <a:t>o feedback from individual RTLB.</a:t>
            </a:r>
            <a:endParaRPr lang="en-NZ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sz="2400" dirty="0" smtClean="0"/>
              <a:t>National priorities</a:t>
            </a:r>
            <a:br>
              <a:rPr lang="en-NZ" sz="2400" dirty="0" smtClean="0"/>
            </a:br>
            <a:r>
              <a:rPr lang="en-NZ" sz="2400" dirty="0" smtClean="0"/>
              <a:t> </a:t>
            </a:r>
            <a:r>
              <a:rPr lang="en-NZ" sz="2000" dirty="0" smtClean="0"/>
              <a:t>Performance is assessed according to the following</a:t>
            </a:r>
            <a:endParaRPr lang="en-NZ" sz="2000" dirty="0"/>
          </a:p>
        </p:txBody>
      </p:sp>
      <p:sp>
        <p:nvSpPr>
          <p:cNvPr id="3" name="Rectangle 2"/>
          <p:cNvSpPr/>
          <p:nvPr/>
        </p:nvSpPr>
        <p:spPr>
          <a:xfrm>
            <a:off x="862885" y="1413064"/>
            <a:ext cx="73538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NZ" sz="2000" dirty="0" smtClean="0">
                <a:solidFill>
                  <a:schemeClr val="tx1"/>
                </a:solidFill>
              </a:rPr>
              <a:t>protocols for delivery included in the Incredible Years Teacher Practice Manual (including regular supervision with appropriately accredited staff) · the fidelity expectations of the international Incredible </a:t>
            </a:r>
            <a:r>
              <a:rPr lang="en-NZ" sz="2000" dirty="0" smtClean="0">
                <a:solidFill>
                  <a:schemeClr val="tx1"/>
                </a:solidFill>
              </a:rPr>
              <a:t>Years Teacher </a:t>
            </a:r>
            <a:r>
              <a:rPr lang="en-NZ" sz="2000" dirty="0" smtClean="0">
                <a:solidFill>
                  <a:schemeClr val="tx1"/>
                </a:solidFill>
              </a:rPr>
              <a:t>Programme developed by Carolyn Webster-Stratton</a:t>
            </a:r>
          </a:p>
          <a:p>
            <a:pPr algn="l"/>
            <a:endParaRPr lang="en-NZ" sz="2000" dirty="0" smtClean="0">
              <a:solidFill>
                <a:schemeClr val="tx1"/>
              </a:solidFill>
            </a:endParaRPr>
          </a:p>
          <a:p>
            <a:pPr algn="l"/>
            <a:r>
              <a:rPr lang="en-NZ" sz="2000" dirty="0" smtClean="0">
                <a:solidFill>
                  <a:schemeClr val="tx1"/>
                </a:solidFill>
              </a:rPr>
              <a:t>a nationally agreed referral process between the RTLB service and Ministry of Education, Special Education services</a:t>
            </a:r>
          </a:p>
          <a:p>
            <a:pPr algn="l"/>
            <a:endParaRPr lang="en-NZ" sz="2000" dirty="0" smtClean="0">
              <a:solidFill>
                <a:schemeClr val="tx1"/>
              </a:solidFill>
            </a:endParaRPr>
          </a:p>
          <a:p>
            <a:pPr algn="l"/>
            <a:r>
              <a:rPr lang="en-NZ" sz="2000" dirty="0" smtClean="0">
                <a:solidFill>
                  <a:schemeClr val="tx1"/>
                </a:solidFill>
              </a:rPr>
              <a:t>the provision of education assessments for students entering into the care of Child, Youth and Family.</a:t>
            </a:r>
            <a:endParaRPr lang="en-NZ" sz="2000" dirty="0">
              <a:solidFill>
                <a:schemeClr val="tx1"/>
              </a:solidFill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90100"/>
            <a:ext cx="2462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sz="1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en-N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Rectangle 2"/>
          <p:cNvSpPr/>
          <p:nvPr/>
        </p:nvSpPr>
        <p:spPr>
          <a:xfrm>
            <a:off x="463639" y="1146219"/>
            <a:ext cx="784323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eaLnBrk="1" hangingPunct="1"/>
            <a:r>
              <a:rPr lang="en-NZ" sz="1800" dirty="0" smtClean="0">
                <a:solidFill>
                  <a:srgbClr val="000080"/>
                </a:solidFill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Operational documents from 2011 annual reports</a:t>
            </a:r>
            <a:endParaRPr lang="en-NZ" sz="1800" b="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l"/>
            <a:r>
              <a:rPr lang="en-NZ" sz="1800" b="0" dirty="0" smtClean="0">
                <a:solidFill>
                  <a:srgbClr val="000080"/>
                </a:solidFill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There is one plastic folder for each of the new clusters.  – The new cluster number is on the front of the plastic folder.  </a:t>
            </a:r>
            <a:endParaRPr lang="en-NZ" sz="1800" b="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l"/>
            <a:r>
              <a:rPr lang="en-NZ" sz="1800" b="0" dirty="0" smtClean="0">
                <a:solidFill>
                  <a:srgbClr val="000080"/>
                </a:solidFill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Please note, we haven’t received op docs from every old cluster, but have sent on what we received.  The Ministry doesn’t need these documents to be returned. </a:t>
            </a:r>
            <a:endParaRPr lang="en-NZ" sz="1800" b="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l"/>
            <a:r>
              <a:rPr lang="en-NZ" sz="1800" dirty="0" smtClean="0">
                <a:solidFill>
                  <a:srgbClr val="000080"/>
                </a:solidFill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Tentative financial information from 2011 annual reports</a:t>
            </a:r>
            <a:endParaRPr lang="en-NZ" sz="1800" b="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l"/>
            <a:r>
              <a:rPr lang="en-NZ" sz="1800" b="0" dirty="0" smtClean="0">
                <a:solidFill>
                  <a:srgbClr val="000080"/>
                </a:solidFill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This is the information we have from the 2011 clusters– summarised up to the new clusters.   For some clusters there isn’t any information and this is indicated. </a:t>
            </a:r>
            <a:endParaRPr lang="en-NZ" sz="1800" b="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l"/>
            <a:r>
              <a:rPr lang="en-NZ" sz="1800" dirty="0" smtClean="0">
                <a:solidFill>
                  <a:srgbClr val="000080"/>
                </a:solidFill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Expense claim forms and the instructions for travel/meal costs that </a:t>
            </a:r>
            <a:r>
              <a:rPr lang="en-NZ" sz="1800" dirty="0" err="1" smtClean="0">
                <a:solidFill>
                  <a:srgbClr val="000080"/>
                </a:solidFill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MoE</a:t>
            </a:r>
            <a:r>
              <a:rPr lang="en-NZ" sz="1800" dirty="0" smtClean="0">
                <a:solidFill>
                  <a:srgbClr val="000080"/>
                </a:solidFill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 will met</a:t>
            </a:r>
            <a:endParaRPr lang="en-NZ" sz="1800" b="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l"/>
            <a:r>
              <a:rPr lang="en-NZ" sz="1800" b="0" dirty="0" smtClean="0">
                <a:solidFill>
                  <a:srgbClr val="000080"/>
                </a:solidFill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In one of the white </a:t>
            </a:r>
            <a:r>
              <a:rPr lang="en-NZ" sz="1800" b="0" dirty="0" err="1" smtClean="0">
                <a:solidFill>
                  <a:srgbClr val="000080"/>
                </a:solidFill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envenlopes</a:t>
            </a:r>
            <a:r>
              <a:rPr lang="en-NZ" sz="1800" b="0" dirty="0" smtClean="0">
                <a:solidFill>
                  <a:srgbClr val="000080"/>
                </a:solidFill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 attached to the boxes you will find 70 information sheets about expenses and travel claim forms – for the participants to claim meals etc</a:t>
            </a:r>
            <a:endParaRPr lang="en-NZ" sz="1800" b="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l"/>
            <a:r>
              <a:rPr lang="en-NZ" sz="1800" dirty="0" smtClean="0">
                <a:solidFill>
                  <a:srgbClr val="000080"/>
                </a:solidFill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2011 annual report summaries</a:t>
            </a:r>
            <a:endParaRPr lang="en-NZ" sz="1800" b="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l"/>
            <a:r>
              <a:rPr lang="en-NZ" sz="1800" b="0" dirty="0" smtClean="0">
                <a:solidFill>
                  <a:srgbClr val="000080"/>
                </a:solidFill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These are still being analysed – very close to being completed. They will be emailed out next week to the lead school principals or cluster managers that we have info for</a:t>
            </a:r>
            <a:endParaRPr lang="en-NZ" sz="1800" dirty="0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5450" cy="710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5225" t="20160" r="16526" b="26921"/>
          <a:stretch>
            <a:fillRect/>
          </a:stretch>
        </p:blipFill>
        <p:spPr bwMode="auto">
          <a:xfrm>
            <a:off x="624947" y="516834"/>
            <a:ext cx="7749496" cy="495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09057" y="5148943"/>
            <a:ext cx="5573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tx1"/>
                </a:solidFill>
              </a:rPr>
              <a:t>(example content only)</a:t>
            </a:r>
            <a:endParaRPr lang="en-NZ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77686" y="274847"/>
            <a:ext cx="7304314" cy="4895867"/>
            <a:chOff x="1077686" y="274847"/>
            <a:chExt cx="7304314" cy="4895867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0734" t="9760" r="18367" b="10441"/>
            <a:stretch>
              <a:fillRect/>
            </a:stretch>
          </p:blipFill>
          <p:spPr bwMode="auto">
            <a:xfrm>
              <a:off x="1077686" y="274847"/>
              <a:ext cx="7304314" cy="4895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1456319" y="1784513"/>
              <a:ext cx="1156252" cy="245002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sz="3200" dirty="0" smtClean="0"/>
              <a:t>Vision: </a:t>
            </a:r>
            <a:r>
              <a:rPr lang="en-NZ" sz="2800" dirty="0" smtClean="0"/>
              <a:t/>
            </a:r>
            <a:br>
              <a:rPr lang="en-NZ" sz="2800" dirty="0" smtClean="0"/>
            </a:br>
            <a:r>
              <a:rPr lang="en-NZ" sz="2800" dirty="0" smtClean="0"/>
              <a:t>Every child &amp; every student</a:t>
            </a:r>
            <a:br>
              <a:rPr lang="en-NZ" sz="2800" dirty="0" smtClean="0"/>
            </a:br>
            <a:r>
              <a:rPr lang="en-NZ" sz="2800" dirty="0" smtClean="0"/>
              <a:t>learning &amp; achieving every day</a:t>
            </a:r>
            <a:endParaRPr lang="en-GB" sz="28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en-NZ" sz="2800" dirty="0" smtClean="0"/>
              <a:t>Goals</a:t>
            </a:r>
            <a:endParaRPr lang="en-NZ" sz="3200" dirty="0" smtClean="0"/>
          </a:p>
          <a:p>
            <a:pPr lvl="2">
              <a:defRPr/>
            </a:pPr>
            <a:r>
              <a:rPr lang="en-NZ" sz="2400" dirty="0" smtClean="0"/>
              <a:t>Accelerating student achievement, particularly Māori, Pasifika, students with special education needs</a:t>
            </a:r>
          </a:p>
          <a:p>
            <a:pPr lvl="2">
              <a:defRPr/>
            </a:pPr>
            <a:r>
              <a:rPr lang="en-NZ" sz="2400" dirty="0" smtClean="0"/>
              <a:t>Every child achieves literacy and numeracy skills (learning foundation)</a:t>
            </a:r>
          </a:p>
          <a:p>
            <a:pPr lvl="2">
              <a:defRPr/>
            </a:pPr>
            <a:r>
              <a:rPr lang="en-NZ" sz="2400" dirty="0" smtClean="0"/>
              <a:t>Every young person has the skills and qualifications to contribute to their future, and New Zealand's future</a:t>
            </a:r>
          </a:p>
          <a:p>
            <a:pPr lvl="2">
              <a:defRPr/>
            </a:pPr>
            <a:r>
              <a:rPr lang="en-NZ" sz="2400" dirty="0" smtClean="0"/>
              <a:t>Māori achieving educational success as Māori </a:t>
            </a:r>
          </a:p>
          <a:p>
            <a:pPr lvl="2">
              <a:defRPr/>
            </a:pPr>
            <a:r>
              <a:rPr lang="en-NZ" sz="2400" dirty="0" smtClean="0"/>
              <a:t>All students achieving NCEA level 2 or equivalent</a:t>
            </a:r>
          </a:p>
          <a:p>
            <a:pPr lvl="2">
              <a:defRPr/>
            </a:pPr>
            <a:r>
              <a:rPr lang="en-NZ" sz="2400" dirty="0" smtClean="0"/>
              <a:t>Increasing participation in quality Early Childhood Education</a:t>
            </a:r>
          </a:p>
          <a:p>
            <a:pPr>
              <a:buFont typeface="Webdings" pitchFamily="18" charset="2"/>
              <a:buNone/>
            </a:pPr>
            <a:endParaRPr lang="en-GB" sz="4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19684" t="27400" r="14692" b="16321"/>
          <a:stretch>
            <a:fillRect/>
          </a:stretch>
        </p:blipFill>
        <p:spPr bwMode="auto">
          <a:xfrm>
            <a:off x="718457" y="503447"/>
            <a:ext cx="76200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338943" y="5008956"/>
            <a:ext cx="3472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dirty="0" smtClean="0"/>
              <a:t>This will link to Virtual Learning Networks (see next slide). </a:t>
            </a:r>
            <a:endParaRPr lang="en-NZ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721563" y="3955639"/>
            <a:ext cx="50405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4833257" y="4419601"/>
            <a:ext cx="696821" cy="5617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42857" y="4833257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Other boxes yet to be added. For example, the RTLB appointment process and form. </a:t>
            </a:r>
            <a:endParaRPr lang="en-N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13909" t="20680" r="16267" b="33120"/>
          <a:stretch>
            <a:fillRect/>
          </a:stretch>
        </p:blipFill>
        <p:spPr bwMode="auto">
          <a:xfrm>
            <a:off x="971600" y="1340767"/>
            <a:ext cx="7668344" cy="47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751114" y="4539343"/>
            <a:ext cx="3439074" cy="1215752"/>
          </a:xfrm>
          <a:prstGeom prst="ellipse">
            <a:avLst/>
          </a:prstGeom>
          <a:solidFill>
            <a:srgbClr val="FFFF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Rectangle 3"/>
          <p:cNvSpPr/>
          <p:nvPr/>
        </p:nvSpPr>
        <p:spPr>
          <a:xfrm>
            <a:off x="3196343" y="603108"/>
            <a:ext cx="2653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 smtClean="0"/>
              <a:t>http://www.vln.school.nz/</a:t>
            </a:r>
            <a:endParaRPr lang="en-N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 l="34383" t="12280" r="23617" b="7081"/>
          <a:stretch>
            <a:fillRect/>
          </a:stretch>
        </p:blipFill>
        <p:spPr bwMode="auto">
          <a:xfrm>
            <a:off x="1615480" y="505948"/>
            <a:ext cx="5832648" cy="5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25215" y="17856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Example of a discussion on a VLN. </a:t>
            </a:r>
            <a:endParaRPr lang="en-N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7508" y="1373425"/>
            <a:ext cx="4248472" cy="3729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21229" y="359229"/>
            <a:ext cx="6792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The calendar function visible throughout the website. </a:t>
            </a:r>
            <a:endParaRPr lang="en-NZ" dirty="0"/>
          </a:p>
        </p:txBody>
      </p:sp>
      <p:grpSp>
        <p:nvGrpSpPr>
          <p:cNvPr id="8" name="Group 7"/>
          <p:cNvGrpSpPr/>
          <p:nvPr/>
        </p:nvGrpSpPr>
        <p:grpSpPr>
          <a:xfrm>
            <a:off x="1187624" y="3331029"/>
            <a:ext cx="4680520" cy="2760526"/>
            <a:chOff x="1187624" y="3331029"/>
            <a:chExt cx="4680520" cy="2760526"/>
          </a:xfrm>
        </p:grpSpPr>
        <p:sp>
          <p:nvSpPr>
            <p:cNvPr id="4" name="TextBox 3"/>
            <p:cNvSpPr txBox="1"/>
            <p:nvPr/>
          </p:nvSpPr>
          <p:spPr>
            <a:xfrm>
              <a:off x="1187624" y="5445224"/>
              <a:ext cx="46805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 smtClean="0"/>
                <a:t>Underlined dates will indicate that this is a date where something is happening.  </a:t>
              </a:r>
              <a:endParaRPr lang="en-NZ" dirty="0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1676400" y="3331029"/>
              <a:ext cx="1001486" cy="20900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6085114" y="3897086"/>
            <a:ext cx="1828800" cy="57694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1600" b="1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01620" y="223799"/>
            <a:ext cx="7776864" cy="4827172"/>
            <a:chOff x="801620" y="223799"/>
            <a:chExt cx="7776864" cy="4827172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0993" t="26560" r="22308" b="25561"/>
            <a:stretch>
              <a:fillRect/>
            </a:stretch>
          </p:blipFill>
          <p:spPr bwMode="auto">
            <a:xfrm>
              <a:off x="801620" y="223799"/>
              <a:ext cx="7776864" cy="4827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 bwMode="auto">
            <a:xfrm>
              <a:off x="4724400" y="3015344"/>
              <a:ext cx="3831772" cy="20247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NZ" sz="1600" b="1" i="0" u="none" strike="noStrike" cap="none" normalizeH="0" baseline="0" smtClean="0">
                <a:ln>
                  <a:noFill/>
                </a:ln>
                <a:solidFill>
                  <a:srgbClr val="CC0000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sp>
        <p:nvSpPr>
          <p:cNvPr id="6" name="Rectangle 5"/>
          <p:cNvSpPr/>
          <p:nvPr/>
        </p:nvSpPr>
        <p:spPr bwMode="auto">
          <a:xfrm>
            <a:off x="4811486" y="2939143"/>
            <a:ext cx="3809999" cy="225334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1600" b="1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3981" y="3344350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FF0000"/>
                </a:solidFill>
              </a:rPr>
              <a:t>Type in any school name. </a:t>
            </a:r>
          </a:p>
          <a:p>
            <a:endParaRPr lang="en-NZ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530120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FF0000"/>
                </a:solidFill>
              </a:rPr>
              <a:t>Lead school contact information will appear.</a:t>
            </a:r>
            <a:endParaRPr lang="en-N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 l="16009" t="18160" r="15217" b="9601"/>
          <a:stretch>
            <a:fillRect/>
          </a:stretch>
        </p:blipFill>
        <p:spPr bwMode="auto">
          <a:xfrm>
            <a:off x="888707" y="811560"/>
            <a:ext cx="775826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20481" y="289925"/>
            <a:ext cx="2619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 smtClean="0"/>
              <a:t>http://seonline.tki.org.nz/</a:t>
            </a:r>
            <a:endParaRPr lang="en-N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sz="3200" dirty="0" smtClean="0"/>
              <a:t>Focus on Student Achievement</a:t>
            </a:r>
            <a:endParaRPr lang="en-NZ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9245" y="1249251"/>
            <a:ext cx="8261798" cy="4838275"/>
          </a:xfrm>
        </p:spPr>
        <p:txBody>
          <a:bodyPr/>
          <a:lstStyle/>
          <a:p>
            <a:r>
              <a:rPr lang="en-GB" sz="2600" dirty="0" smtClean="0"/>
              <a:t>We have an education system that serves most of our students really well.  </a:t>
            </a:r>
          </a:p>
          <a:p>
            <a:pPr>
              <a:buNone/>
            </a:pPr>
            <a:endParaRPr lang="en-NZ" sz="2600" dirty="0" smtClean="0"/>
          </a:p>
          <a:p>
            <a:r>
              <a:rPr lang="en-NZ" sz="2600" i="1" dirty="0" smtClean="0"/>
              <a:t>The New Zealand Curriculum, Te Marautanga o Aotearoa</a:t>
            </a:r>
            <a:r>
              <a:rPr lang="en-NZ" sz="2600" dirty="0" smtClean="0"/>
              <a:t>, Ka </a:t>
            </a:r>
            <a:r>
              <a:rPr lang="en-NZ" sz="2600" dirty="0" err="1" smtClean="0"/>
              <a:t>Hikitia</a:t>
            </a:r>
            <a:r>
              <a:rPr lang="en-NZ" sz="2600" dirty="0" smtClean="0"/>
              <a:t>, Pasifika Education Plan and Success for All, Positive Behaviour for Learning create a strong foundation for reaching our goal of raising the achievement of all.</a:t>
            </a:r>
          </a:p>
          <a:p>
            <a:pPr>
              <a:buNone/>
            </a:pPr>
            <a:endParaRPr lang="en-NZ" sz="2600" dirty="0" smtClean="0"/>
          </a:p>
          <a:p>
            <a:r>
              <a:rPr lang="en-NZ" sz="2600" dirty="0" smtClean="0"/>
              <a:t>Regional teams focussed on providing leadership and support to schools and kura.</a:t>
            </a:r>
          </a:p>
          <a:p>
            <a:endParaRPr lang="en-N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NZ" sz="2400" dirty="0" smtClean="0"/>
              <a:t>RTLB Integrated planning and delivery</a:t>
            </a:r>
            <a:endParaRPr lang="en-GB" sz="2400" dirty="0" smtClean="0"/>
          </a:p>
        </p:txBody>
      </p:sp>
      <p:sp>
        <p:nvSpPr>
          <p:cNvPr id="6" name="Oval 5"/>
          <p:cNvSpPr/>
          <p:nvPr/>
        </p:nvSpPr>
        <p:spPr>
          <a:xfrm>
            <a:off x="1506828" y="656823"/>
            <a:ext cx="5988676" cy="57965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87129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3600" b="1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72107060"/>
              </p:ext>
            </p:extLst>
          </p:nvPr>
        </p:nvGraphicFramePr>
        <p:xfrm>
          <a:off x="457200" y="1223494"/>
          <a:ext cx="8229600" cy="5317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7380514" y="2640775"/>
            <a:ext cx="1632857" cy="115212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400" dirty="0" smtClean="0">
                <a:solidFill>
                  <a:sysClr val="windowText" lastClr="000000"/>
                </a:solidFill>
              </a:rPr>
              <a:t>Needs analysis, planning and reporting &amp; advisory group</a:t>
            </a:r>
            <a:endParaRPr lang="en-NZ" sz="1400" dirty="0">
              <a:solidFill>
                <a:sysClr val="windowText" lastClr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5592" y="2008838"/>
            <a:ext cx="1676400" cy="11531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 smtClean="0">
                <a:solidFill>
                  <a:sysClr val="windowText" lastClr="000000"/>
                </a:solidFill>
              </a:rPr>
              <a:t>Fund management and RTLB &amp; practice leadership</a:t>
            </a:r>
            <a:endParaRPr lang="en-NZ" sz="1200" dirty="0">
              <a:solidFill>
                <a:sysClr val="windowText" lastClr="0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06828" y="4255732"/>
            <a:ext cx="1676400" cy="873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ysClr val="windowText" lastClr="000000"/>
                </a:solidFill>
              </a:rPr>
              <a:t>Performance agreements</a:t>
            </a:r>
            <a:endParaRPr lang="en-NZ" sz="1600" dirty="0">
              <a:solidFill>
                <a:sysClr val="windowText" lastClr="000000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 rot="5400000">
            <a:off x="6423990" y="2558259"/>
            <a:ext cx="381000" cy="134178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3" name="Down Arrow 12"/>
          <p:cNvSpPr/>
          <p:nvPr/>
        </p:nvSpPr>
        <p:spPr>
          <a:xfrm rot="16200000">
            <a:off x="2477336" y="3219877"/>
            <a:ext cx="381000" cy="1399767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4" name="Down Arrow 13"/>
          <p:cNvSpPr/>
          <p:nvPr/>
        </p:nvSpPr>
        <p:spPr>
          <a:xfrm rot="15687236">
            <a:off x="2575228" y="3733987"/>
            <a:ext cx="381000" cy="167422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5" name="Rounded Rectangle 14"/>
          <p:cNvSpPr/>
          <p:nvPr/>
        </p:nvSpPr>
        <p:spPr>
          <a:xfrm>
            <a:off x="7423356" y="3918308"/>
            <a:ext cx="1676400" cy="873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ysClr val="windowText" lastClr="000000"/>
                </a:solidFill>
              </a:rPr>
              <a:t>RTLB recruitment, training</a:t>
            </a:r>
            <a:endParaRPr lang="en-NZ" sz="1600" dirty="0">
              <a:solidFill>
                <a:sysClr val="windowText" lastClr="000000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 rot="5400000">
            <a:off x="6125240" y="3547172"/>
            <a:ext cx="381000" cy="1866942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7" name="Rounded Rectangle 16"/>
          <p:cNvSpPr/>
          <p:nvPr/>
        </p:nvSpPr>
        <p:spPr>
          <a:xfrm>
            <a:off x="187867" y="5193234"/>
            <a:ext cx="1676400" cy="873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ysClr val="windowText" lastClr="000000"/>
                </a:solidFill>
              </a:rPr>
              <a:t>Teachers and schools</a:t>
            </a:r>
            <a:endParaRPr lang="en-NZ" sz="1600" dirty="0">
              <a:solidFill>
                <a:sysClr val="windowText" lastClr="000000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 rot="15276527">
            <a:off x="2719080" y="4688065"/>
            <a:ext cx="381000" cy="195893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9" name="Rounded Rectangle 18"/>
          <p:cNvSpPr/>
          <p:nvPr/>
        </p:nvSpPr>
        <p:spPr>
          <a:xfrm>
            <a:off x="7394533" y="1716514"/>
            <a:ext cx="1676400" cy="7721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ysClr val="windowText" lastClr="000000"/>
                </a:solidFill>
              </a:rPr>
              <a:t>Change Management &amp; Leadership</a:t>
            </a:r>
            <a:endParaRPr lang="en-NZ" sz="1200" dirty="0">
              <a:solidFill>
                <a:sysClr val="windowText" lastClr="000000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 rot="4593493">
            <a:off x="6528073" y="1715292"/>
            <a:ext cx="381000" cy="128743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1" name="TextBox 20"/>
          <p:cNvSpPr txBox="1"/>
          <p:nvPr/>
        </p:nvSpPr>
        <p:spPr>
          <a:xfrm>
            <a:off x="3707904" y="643945"/>
            <a:ext cx="1793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0" dirty="0" smtClean="0">
                <a:solidFill>
                  <a:schemeClr val="tx1"/>
                </a:solidFill>
              </a:rPr>
              <a:t>District/regional &amp; national</a:t>
            </a:r>
            <a:r>
              <a:rPr lang="en-NZ" dirty="0" smtClean="0">
                <a:solidFill>
                  <a:schemeClr val="bg1"/>
                </a:solidFill>
              </a:rPr>
              <a:t> 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387245" y="4941168"/>
            <a:ext cx="1676400" cy="64807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>
                <a:solidFill>
                  <a:sysClr val="windowText" lastClr="000000"/>
                </a:solidFill>
              </a:rPr>
              <a:t>RTLB PLD</a:t>
            </a:r>
            <a:endParaRPr lang="en-NZ" sz="1600" dirty="0">
              <a:solidFill>
                <a:sysClr val="windowText" lastClr="00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357749" y="5703759"/>
            <a:ext cx="1676400" cy="64807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>
                <a:solidFill>
                  <a:sysClr val="windowText" lastClr="000000"/>
                </a:solidFill>
              </a:rPr>
              <a:t>Individuals</a:t>
            </a:r>
            <a:endParaRPr lang="en-NZ" sz="1600" dirty="0">
              <a:solidFill>
                <a:sysClr val="windowText" lastClr="000000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 rot="5400000">
            <a:off x="6287079" y="4450225"/>
            <a:ext cx="381000" cy="1506902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5" name="Down Arrow 24"/>
          <p:cNvSpPr/>
          <p:nvPr/>
        </p:nvSpPr>
        <p:spPr>
          <a:xfrm rot="5948631">
            <a:off x="6066878" y="4836949"/>
            <a:ext cx="381000" cy="1945557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6" name="Rounded Rectangle 25"/>
          <p:cNvSpPr/>
          <p:nvPr/>
        </p:nvSpPr>
        <p:spPr>
          <a:xfrm>
            <a:off x="184706" y="3237739"/>
            <a:ext cx="1676400" cy="873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ysClr val="windowText" lastClr="000000"/>
                </a:solidFill>
              </a:rPr>
              <a:t>Referral processes </a:t>
            </a:r>
            <a:endParaRPr lang="en-NZ" sz="1600" dirty="0">
              <a:solidFill>
                <a:sysClr val="windowText" lastClr="000000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 rot="18187887">
            <a:off x="2728405" y="1908182"/>
            <a:ext cx="381000" cy="2022729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8" name="Rounded Rectangle 27"/>
          <p:cNvSpPr/>
          <p:nvPr/>
        </p:nvSpPr>
        <p:spPr>
          <a:xfrm rot="10800000" flipV="1">
            <a:off x="240161" y="691361"/>
            <a:ext cx="1482340" cy="114551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 smtClean="0">
                <a:solidFill>
                  <a:sysClr val="windowText" lastClr="000000"/>
                </a:solidFill>
              </a:rPr>
              <a:t>Communication&amp; relationship leadership  &amp; local priorities</a:t>
            </a:r>
            <a:endParaRPr lang="en-NZ" sz="1200" dirty="0">
              <a:solidFill>
                <a:sysClr val="windowText" lastClr="000000"/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 rot="18187887" flipH="1">
            <a:off x="2413035" y="885132"/>
            <a:ext cx="427078" cy="1490061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0" name="Rounded Rectangle 29"/>
          <p:cNvSpPr/>
          <p:nvPr/>
        </p:nvSpPr>
        <p:spPr>
          <a:xfrm>
            <a:off x="7424057" y="743754"/>
            <a:ext cx="1719943" cy="83712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 smtClean="0">
                <a:solidFill>
                  <a:sysClr val="windowText" lastClr="000000"/>
                </a:solidFill>
              </a:rPr>
              <a:t>National priorities, Ministry contract and support &amp; federation</a:t>
            </a:r>
            <a:endParaRPr lang="en-NZ" sz="1200" dirty="0">
              <a:solidFill>
                <a:sysClr val="windowText" lastClr="000000"/>
              </a:solidFill>
            </a:endParaRPr>
          </a:p>
        </p:txBody>
      </p:sp>
      <p:sp>
        <p:nvSpPr>
          <p:cNvPr id="31" name="Down Arrow 30"/>
          <p:cNvSpPr/>
          <p:nvPr/>
        </p:nvSpPr>
        <p:spPr>
          <a:xfrm rot="4593493">
            <a:off x="6448652" y="438137"/>
            <a:ext cx="381000" cy="128743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2" name="Down Arrow 31"/>
          <p:cNvSpPr/>
          <p:nvPr/>
        </p:nvSpPr>
        <p:spPr>
          <a:xfrm rot="4593493">
            <a:off x="6429131" y="731457"/>
            <a:ext cx="381218" cy="1409074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sz="3200" dirty="0" smtClean="0"/>
              <a:t>For 2012</a:t>
            </a:r>
            <a:endParaRPr lang="en-NZ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0462"/>
            <a:ext cx="8229600" cy="5005702"/>
          </a:xfrm>
        </p:spPr>
        <p:txBody>
          <a:bodyPr/>
          <a:lstStyle/>
          <a:p>
            <a:r>
              <a:rPr lang="en-NZ" sz="2000" dirty="0" smtClean="0"/>
              <a:t>Continuity of services to learners and schools</a:t>
            </a:r>
          </a:p>
          <a:p>
            <a:pPr>
              <a:buNone/>
            </a:pPr>
            <a:endParaRPr lang="en-NZ" sz="2000" dirty="0" smtClean="0"/>
          </a:p>
          <a:p>
            <a:r>
              <a:rPr lang="en-NZ" sz="2000" dirty="0" smtClean="0"/>
              <a:t>Transition </a:t>
            </a:r>
            <a:r>
              <a:rPr lang="en-NZ" sz="2000" dirty="0" err="1" smtClean="0"/>
              <a:t>adminstrivia</a:t>
            </a:r>
            <a:r>
              <a:rPr lang="en-NZ" sz="2000" dirty="0" smtClean="0"/>
              <a:t> (important but at times tedious – HR, finance planning)</a:t>
            </a:r>
          </a:p>
          <a:p>
            <a:pPr>
              <a:buNone/>
            </a:pPr>
            <a:endParaRPr lang="en-NZ" sz="2000" dirty="0" smtClean="0"/>
          </a:p>
          <a:p>
            <a:r>
              <a:rPr lang="en-NZ" sz="2000" dirty="0" smtClean="0"/>
              <a:t>Focus on core structures, systems and processes, planning and reporting systems, referral processes</a:t>
            </a:r>
          </a:p>
          <a:p>
            <a:pPr>
              <a:buNone/>
            </a:pPr>
            <a:endParaRPr lang="en-NZ" sz="2000" dirty="0" smtClean="0"/>
          </a:p>
          <a:p>
            <a:r>
              <a:rPr lang="en-NZ" sz="2000" dirty="0" smtClean="0"/>
              <a:t>Change management – focus on future, building on what has been effective, engaging and involving the RTLB team in change</a:t>
            </a:r>
          </a:p>
          <a:p>
            <a:endParaRPr lang="en-NZ" sz="2000" dirty="0" smtClean="0"/>
          </a:p>
          <a:p>
            <a:r>
              <a:rPr lang="en-NZ" sz="2000" dirty="0" smtClean="0"/>
              <a:t>Developing consistency – between clusters, regionally and nationally, national and local initiatives prioritised and delivered on</a:t>
            </a:r>
          </a:p>
          <a:p>
            <a:endParaRPr lang="en-NZ" sz="2000" dirty="0" smtClean="0"/>
          </a:p>
          <a:p>
            <a:endParaRPr lang="en-NZ" sz="2000" dirty="0" smtClean="0"/>
          </a:p>
          <a:p>
            <a:endParaRPr lang="en-NZ" sz="2000" dirty="0" smtClean="0"/>
          </a:p>
          <a:p>
            <a:endParaRPr lang="en-NZ" sz="2000" dirty="0" smtClean="0"/>
          </a:p>
          <a:p>
            <a:endParaRPr lang="en-NZ" sz="2000" dirty="0" smtClean="0"/>
          </a:p>
          <a:p>
            <a:endParaRPr lang="en-NZ" sz="2000" dirty="0" smtClean="0"/>
          </a:p>
          <a:p>
            <a:pPr>
              <a:buNone/>
            </a:pPr>
            <a:endParaRPr lang="en-N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sz="3200" dirty="0" smtClean="0"/>
              <a:t>For 2012 cont’d</a:t>
            </a:r>
            <a:endParaRPr lang="en-NZ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000" dirty="0" smtClean="0"/>
              <a:t>Establish regional and national structures</a:t>
            </a:r>
          </a:p>
          <a:p>
            <a:pPr>
              <a:buNone/>
            </a:pPr>
            <a:endParaRPr lang="en-NZ" sz="2000" dirty="0" smtClean="0"/>
          </a:p>
          <a:p>
            <a:r>
              <a:rPr lang="en-NZ" sz="2000" dirty="0" smtClean="0"/>
              <a:t>Good communication with schools and others</a:t>
            </a:r>
          </a:p>
          <a:p>
            <a:pPr>
              <a:buNone/>
            </a:pPr>
            <a:endParaRPr lang="en-NZ" sz="2000" dirty="0" smtClean="0"/>
          </a:p>
          <a:p>
            <a:r>
              <a:rPr lang="en-NZ" sz="2000" dirty="0" smtClean="0"/>
              <a:t>Effective and positive local, regional and national relationships with the Ministry</a:t>
            </a:r>
          </a:p>
          <a:p>
            <a:pPr>
              <a:buNone/>
            </a:pPr>
            <a:endParaRPr lang="en-NZ" sz="2000" dirty="0" smtClean="0"/>
          </a:p>
          <a:p>
            <a:r>
              <a:rPr lang="en-NZ" sz="2000" dirty="0" smtClean="0"/>
              <a:t>Personnel leadership, planning and deployment – PLD prioritised, transitioning positions between clusters, establishing teams, practice leaders</a:t>
            </a:r>
          </a:p>
          <a:p>
            <a:endParaRPr lang="en-NZ" sz="2000" dirty="0" smtClean="0"/>
          </a:p>
          <a:p>
            <a:r>
              <a:rPr lang="en-NZ" sz="2000" dirty="0" smtClean="0"/>
              <a:t>Focus on Maori  and </a:t>
            </a:r>
            <a:r>
              <a:rPr lang="en-NZ" sz="2000" dirty="0" err="1" smtClean="0"/>
              <a:t>Pasifika</a:t>
            </a:r>
            <a:endParaRPr lang="en-NZ" sz="2000" dirty="0" smtClean="0"/>
          </a:p>
          <a:p>
            <a:endParaRPr lang="en-NZ" sz="2000" dirty="0" smtClean="0"/>
          </a:p>
          <a:p>
            <a:endParaRPr lang="en-NZ" sz="2000" dirty="0" smtClean="0"/>
          </a:p>
          <a:p>
            <a:endParaRPr lang="en-NZ" sz="2000" dirty="0" smtClean="0"/>
          </a:p>
          <a:p>
            <a:endParaRPr lang="en-NZ" sz="2000" dirty="0" smtClean="0"/>
          </a:p>
          <a:p>
            <a:pPr>
              <a:buNone/>
            </a:pPr>
            <a:endParaRPr lang="en-N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sz="3200" dirty="0" smtClean="0"/>
              <a:t>For 2012 cont’d</a:t>
            </a:r>
            <a:endParaRPr lang="en-NZ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000" dirty="0" smtClean="0"/>
              <a:t>Support for national tools development</a:t>
            </a:r>
          </a:p>
          <a:p>
            <a:pPr>
              <a:buNone/>
            </a:pPr>
            <a:endParaRPr lang="en-NZ" sz="2000" dirty="0" smtClean="0"/>
          </a:p>
          <a:p>
            <a:r>
              <a:rPr lang="en-NZ" sz="2000" dirty="0" smtClean="0"/>
              <a:t>Continued support in transformation – NZSTA, website, other??</a:t>
            </a:r>
          </a:p>
          <a:p>
            <a:pPr>
              <a:buNone/>
            </a:pPr>
            <a:endParaRPr lang="en-NZ" sz="2000" dirty="0" smtClean="0"/>
          </a:p>
          <a:p>
            <a:r>
              <a:rPr lang="en-NZ" sz="2000" dirty="0" smtClean="0"/>
              <a:t>Establish processes for better planning for 2013</a:t>
            </a:r>
          </a:p>
          <a:p>
            <a:endParaRPr lang="en-NZ" sz="2000" dirty="0" smtClean="0"/>
          </a:p>
          <a:p>
            <a:r>
              <a:rPr lang="en-NZ" sz="2000" dirty="0" smtClean="0"/>
              <a:t>Confident in needs analysis and establishment of cluster advisory group</a:t>
            </a:r>
          </a:p>
          <a:p>
            <a:endParaRPr lang="en-NZ" sz="2000" dirty="0" smtClean="0"/>
          </a:p>
          <a:p>
            <a:r>
              <a:rPr lang="en-NZ" sz="2000" dirty="0" smtClean="0"/>
              <a:t>Year 11-13 funding process</a:t>
            </a:r>
          </a:p>
          <a:p>
            <a:endParaRPr lang="en-NZ" sz="2000" dirty="0" smtClean="0"/>
          </a:p>
          <a:p>
            <a:r>
              <a:rPr lang="en-NZ" sz="2000" dirty="0" smtClean="0"/>
              <a:t>Prevent re-inventing the wheel</a:t>
            </a:r>
          </a:p>
          <a:p>
            <a:pPr>
              <a:buNone/>
            </a:pPr>
            <a:endParaRPr lang="en-NZ" sz="2000" dirty="0" smtClean="0"/>
          </a:p>
          <a:p>
            <a:endParaRPr lang="en-NZ" sz="2000" dirty="0" smtClean="0"/>
          </a:p>
          <a:p>
            <a:endParaRPr lang="en-NZ" sz="2000" dirty="0" smtClean="0"/>
          </a:p>
          <a:p>
            <a:endParaRPr lang="en-NZ" sz="2000" dirty="0" smtClean="0"/>
          </a:p>
          <a:p>
            <a:pPr>
              <a:buNone/>
            </a:pPr>
            <a:endParaRPr lang="en-N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2800" dirty="0" smtClean="0"/>
              <a:t>Ministry expectations - Toolkit</a:t>
            </a:r>
            <a:r>
              <a:rPr lang="en-NZ" dirty="0" smtClean="0"/>
              <a:t/>
            </a:r>
            <a:br>
              <a:rPr lang="en-NZ" dirty="0" smtClean="0"/>
            </a:br>
            <a:endParaRPr lang="en-NZ" dirty="0"/>
          </a:p>
        </p:txBody>
      </p:sp>
      <p:sp>
        <p:nvSpPr>
          <p:cNvPr id="3" name="Rectangle 2"/>
          <p:cNvSpPr/>
          <p:nvPr/>
        </p:nvSpPr>
        <p:spPr>
          <a:xfrm>
            <a:off x="721217" y="991674"/>
            <a:ext cx="7740203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NZ" sz="18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NZ" sz="1800" dirty="0" smtClean="0">
                <a:solidFill>
                  <a:schemeClr val="tx1"/>
                </a:solidFill>
              </a:rPr>
              <a:t> Focus on student potential and results</a:t>
            </a:r>
          </a:p>
          <a:p>
            <a:pPr algn="l">
              <a:buFont typeface="Arial" pitchFamily="34" charset="0"/>
              <a:buChar char="•"/>
            </a:pPr>
            <a:endParaRPr lang="en-NZ" sz="18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NZ" sz="1800" dirty="0" smtClean="0">
                <a:solidFill>
                  <a:srgbClr val="FF0000"/>
                </a:solidFill>
              </a:rPr>
              <a:t>  Effective systems and processes</a:t>
            </a:r>
          </a:p>
          <a:p>
            <a:pPr algn="l">
              <a:buFont typeface="Arial" pitchFamily="34" charset="0"/>
              <a:buChar char="•"/>
            </a:pPr>
            <a:endParaRPr lang="en-NZ" sz="18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NZ" sz="1800" dirty="0" smtClean="0">
                <a:solidFill>
                  <a:schemeClr val="tx1"/>
                </a:solidFill>
              </a:rPr>
              <a:t> Informed by evidence – research and local data</a:t>
            </a:r>
          </a:p>
          <a:p>
            <a:pPr algn="l"/>
            <a:endParaRPr lang="en-NZ" sz="18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NZ" sz="1800" dirty="0" smtClean="0">
                <a:solidFill>
                  <a:schemeClr val="tx1"/>
                </a:solidFill>
              </a:rPr>
              <a:t> </a:t>
            </a:r>
            <a:r>
              <a:rPr lang="en-NZ" sz="1800" dirty="0" smtClean="0">
                <a:solidFill>
                  <a:srgbClr val="FF0000"/>
                </a:solidFill>
              </a:rPr>
              <a:t>Sound planning and analysis</a:t>
            </a:r>
          </a:p>
          <a:p>
            <a:pPr algn="l">
              <a:buFont typeface="Arial" pitchFamily="34" charset="0"/>
              <a:buChar char="•"/>
            </a:pPr>
            <a:endParaRPr lang="en-NZ" sz="18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NZ" sz="1800" dirty="0" smtClean="0">
                <a:solidFill>
                  <a:schemeClr val="tx1"/>
                </a:solidFill>
              </a:rPr>
              <a:t>  </a:t>
            </a:r>
            <a:r>
              <a:rPr lang="en-NZ" sz="1800" dirty="0" smtClean="0">
                <a:solidFill>
                  <a:srgbClr val="FF0000"/>
                </a:solidFill>
              </a:rPr>
              <a:t>Referral processes  - fair, transparent, needs based</a:t>
            </a:r>
          </a:p>
          <a:p>
            <a:pPr algn="l">
              <a:buFont typeface="Arial" pitchFamily="34" charset="0"/>
              <a:buChar char="•"/>
            </a:pPr>
            <a:endParaRPr lang="en-NZ" sz="1800" dirty="0" smtClean="0">
              <a:solidFill>
                <a:srgbClr val="FF000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NZ" sz="1800" dirty="0" smtClean="0"/>
              <a:t>  </a:t>
            </a:r>
            <a:r>
              <a:rPr lang="en-NZ" sz="1800" dirty="0" smtClean="0">
                <a:solidFill>
                  <a:srgbClr val="FF0000"/>
                </a:solidFill>
              </a:rPr>
              <a:t>Māori  responsive </a:t>
            </a:r>
          </a:p>
          <a:p>
            <a:pPr algn="l"/>
            <a:r>
              <a:rPr lang="en-NZ" dirty="0" smtClean="0">
                <a:solidFill>
                  <a:srgbClr val="FF0000"/>
                </a:solidFill>
              </a:rPr>
              <a:t>   </a:t>
            </a:r>
          </a:p>
          <a:p>
            <a:pPr algn="l"/>
            <a:r>
              <a:rPr lang="en-NZ" dirty="0" smtClean="0">
                <a:solidFill>
                  <a:srgbClr val="FF0000"/>
                </a:solidFill>
              </a:rPr>
              <a:t> community, </a:t>
            </a:r>
            <a:r>
              <a:rPr lang="en-NZ" dirty="0" err="1" smtClean="0">
                <a:solidFill>
                  <a:srgbClr val="FF0000"/>
                </a:solidFill>
              </a:rPr>
              <a:t>whanau</a:t>
            </a:r>
            <a:r>
              <a:rPr lang="en-NZ" dirty="0" smtClean="0">
                <a:solidFill>
                  <a:srgbClr val="FF0000"/>
                </a:solidFill>
              </a:rPr>
              <a:t>, access, immersion, personnel, service/practice, results</a:t>
            </a:r>
          </a:p>
          <a:p>
            <a:pPr algn="l">
              <a:buFont typeface="Arial" pitchFamily="34" charset="0"/>
              <a:buChar char="•"/>
            </a:pPr>
            <a:endParaRPr lang="en-NZ" sz="1800" dirty="0" smtClean="0">
              <a:solidFill>
                <a:srgbClr val="FF000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NZ" sz="1800" dirty="0" smtClean="0">
                <a:solidFill>
                  <a:schemeClr val="tx1"/>
                </a:solidFill>
              </a:rPr>
              <a:t>  </a:t>
            </a:r>
            <a:r>
              <a:rPr lang="en-NZ" sz="1800" dirty="0" err="1" smtClean="0">
                <a:solidFill>
                  <a:srgbClr val="FF0000"/>
                </a:solidFill>
              </a:rPr>
              <a:t>Pasifika</a:t>
            </a:r>
            <a:r>
              <a:rPr lang="en-NZ" sz="1800" dirty="0" smtClean="0">
                <a:solidFill>
                  <a:srgbClr val="FF0000"/>
                </a:solidFill>
              </a:rPr>
              <a:t> responsive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2800" dirty="0" smtClean="0"/>
              <a:t>Ministry Expectations - Toolkit</a:t>
            </a:r>
            <a:r>
              <a:rPr lang="en-NZ" dirty="0" smtClean="0"/>
              <a:t/>
            </a:r>
            <a:br>
              <a:rPr lang="en-NZ" dirty="0" smtClean="0"/>
            </a:br>
            <a:endParaRPr lang="en-NZ" dirty="0"/>
          </a:p>
        </p:txBody>
      </p:sp>
      <p:sp>
        <p:nvSpPr>
          <p:cNvPr id="3" name="Rectangle 2"/>
          <p:cNvSpPr/>
          <p:nvPr/>
        </p:nvSpPr>
        <p:spPr>
          <a:xfrm>
            <a:off x="721217" y="991674"/>
            <a:ext cx="774020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NZ" sz="18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NZ" sz="1800" dirty="0" smtClean="0">
                <a:solidFill>
                  <a:schemeClr val="tx1"/>
                </a:solidFill>
              </a:rPr>
              <a:t>  Cluster governance</a:t>
            </a:r>
          </a:p>
          <a:p>
            <a:pPr algn="l">
              <a:buFont typeface="Arial" pitchFamily="34" charset="0"/>
              <a:buChar char="•"/>
            </a:pPr>
            <a:endParaRPr lang="en-NZ" sz="18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NZ" sz="1800" dirty="0" smtClean="0">
                <a:solidFill>
                  <a:schemeClr val="tx1"/>
                </a:solidFill>
              </a:rPr>
              <a:t>  Cluster Management</a:t>
            </a:r>
          </a:p>
          <a:p>
            <a:pPr algn="l">
              <a:buFont typeface="Arial" pitchFamily="34" charset="0"/>
              <a:buChar char="•"/>
            </a:pPr>
            <a:endParaRPr lang="en-NZ" sz="18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NZ" sz="1800" dirty="0" smtClean="0">
                <a:solidFill>
                  <a:schemeClr val="tx1"/>
                </a:solidFill>
              </a:rPr>
              <a:t>  Access to service and service provision</a:t>
            </a:r>
          </a:p>
          <a:p>
            <a:pPr algn="l">
              <a:buFont typeface="Arial" pitchFamily="34" charset="0"/>
              <a:buChar char="•"/>
            </a:pPr>
            <a:endParaRPr lang="en-NZ" sz="18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NZ" sz="1800" dirty="0" smtClean="0">
                <a:solidFill>
                  <a:schemeClr val="tx1"/>
                </a:solidFill>
              </a:rPr>
              <a:t>  </a:t>
            </a:r>
            <a:r>
              <a:rPr lang="en-NZ" sz="1800" dirty="0" smtClean="0">
                <a:solidFill>
                  <a:schemeClr val="tx1"/>
                </a:solidFill>
              </a:rPr>
              <a:t>Relationships – </a:t>
            </a:r>
            <a:r>
              <a:rPr lang="en-NZ" sz="1800" dirty="0" smtClean="0">
                <a:solidFill>
                  <a:schemeClr val="tx1"/>
                </a:solidFill>
              </a:rPr>
              <a:t>schools, learners, parents, Ministry, other agencies</a:t>
            </a:r>
          </a:p>
          <a:p>
            <a:pPr algn="l">
              <a:buFont typeface="Arial" pitchFamily="34" charset="0"/>
              <a:buChar char="•"/>
            </a:pPr>
            <a:endParaRPr lang="en-NZ" sz="18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NZ" sz="1800" dirty="0" smtClean="0">
                <a:solidFill>
                  <a:schemeClr val="tx1"/>
                </a:solidFill>
              </a:rPr>
              <a:t>  National priorities and responsive and well informed local priorities</a:t>
            </a:r>
          </a:p>
          <a:p>
            <a:pPr algn="l">
              <a:buFont typeface="Arial" pitchFamily="34" charset="0"/>
              <a:buChar char="•"/>
            </a:pPr>
            <a:endParaRPr lang="en-NZ" sz="18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NZ" sz="1800" dirty="0" smtClean="0">
                <a:solidFill>
                  <a:schemeClr val="tx1"/>
                </a:solidFill>
              </a:rPr>
              <a:t>  Effective stewardship of funding and resources</a:t>
            </a:r>
          </a:p>
          <a:p>
            <a:pPr algn="l">
              <a:buFont typeface="Arial" pitchFamily="34" charset="0"/>
              <a:buChar char="•"/>
            </a:pPr>
            <a:endParaRPr lang="en-NZ" sz="18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NZ" sz="18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NZ" sz="1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E - Pasifika Theme">
  <a:themeElements>
    <a:clrScheme name="New MOE Sty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 MOE Sty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NZ" sz="1600" b="1" i="0" u="none" strike="noStrike" cap="none" normalizeH="0" baseline="0" smtClean="0">
            <a:ln>
              <a:noFill/>
            </a:ln>
            <a:solidFill>
              <a:srgbClr val="CC0000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NZ" sz="1600" b="1" i="0" u="none" strike="noStrike" cap="none" normalizeH="0" baseline="0" smtClean="0">
            <a:ln>
              <a:noFill/>
            </a:ln>
            <a:solidFill>
              <a:srgbClr val="CC0000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New MOE Sty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MOE Sty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MOE Sty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MOE Sty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MOE Sty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MOE Sty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MOE Sty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MOE Sty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MOE Sty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MOE Sty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MOE Sty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MOE Sty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MOE - Pasifika Theme</Template>
  <TotalTime>235</TotalTime>
  <Words>1753</Words>
  <Application>Microsoft Office PowerPoint</Application>
  <PresentationFormat>On-screen Show (4:3)</PresentationFormat>
  <Paragraphs>257</Paragraphs>
  <Slides>25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MOE - Pasifika Theme</vt:lpstr>
      <vt:lpstr>RTLB Principal and Cluster Management Induction </vt:lpstr>
      <vt:lpstr>Vision:  Every child &amp; every student learning &amp; achieving every day</vt:lpstr>
      <vt:lpstr>Focus on Student Achievement</vt:lpstr>
      <vt:lpstr>RTLB Integrated planning and delivery</vt:lpstr>
      <vt:lpstr>For 2012</vt:lpstr>
      <vt:lpstr>For 2012 cont’d</vt:lpstr>
      <vt:lpstr>For 2012 cont’d</vt:lpstr>
      <vt:lpstr>Ministry expectations - Toolkit </vt:lpstr>
      <vt:lpstr>Ministry Expectations - Toolkit </vt:lpstr>
      <vt:lpstr>The Lead School will: </vt:lpstr>
      <vt:lpstr>Cluster governance  Performance is assessed according to the following </vt:lpstr>
      <vt:lpstr>Cluster Management  Performance is assessed according to the following</vt:lpstr>
      <vt:lpstr>Access to the Service and Service Delivery   Performance is assessed according to the following</vt:lpstr>
      <vt:lpstr>Relationships   Performance is assessed according to the following</vt:lpstr>
      <vt:lpstr>National priorities  Performance is assessed according to the following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Ministry of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Rowena Stauber</dc:creator>
  <cp:lastModifiedBy>Ministry Of Education - Scripting Build v3.51</cp:lastModifiedBy>
  <cp:revision>24</cp:revision>
  <dcterms:created xsi:type="dcterms:W3CDTF">2012-02-03T01:25:20Z</dcterms:created>
  <dcterms:modified xsi:type="dcterms:W3CDTF">2012-05-16T02:16:58Z</dcterms:modified>
</cp:coreProperties>
</file>